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69" r:id="rId5"/>
    <p:sldId id="287" r:id="rId6"/>
    <p:sldId id="257" r:id="rId7"/>
    <p:sldId id="271" r:id="rId8"/>
    <p:sldId id="292" r:id="rId9"/>
    <p:sldId id="289" r:id="rId10"/>
    <p:sldId id="291" r:id="rId11"/>
    <p:sldId id="258" r:id="rId12"/>
    <p:sldId id="288" r:id="rId13"/>
    <p:sldId id="261" r:id="rId14"/>
    <p:sldId id="274" r:id="rId15"/>
    <p:sldId id="293" r:id="rId16"/>
    <p:sldId id="285" r:id="rId17"/>
    <p:sldId id="286" r:id="rId18"/>
    <p:sldId id="282" r:id="rId19"/>
  </p:sldIdLst>
  <p:sldSz cx="9144000" cy="6858000" type="screen4x3"/>
  <p:notesSz cx="6881813" cy="92964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211D4F-386E-297B-ABDD-31D26529E55A}" name="Julia Drake" initials="JD" userId="S::juliad@vitalvoices.org::d234f97b-7df4-477f-8f8c-a7aed1e82e6c" providerId="AD"/>
  <p188:author id="{416D2470-D9C9-8FEE-A368-CD288CBADCC2}" name="Leah Lizarondo" initials="LL" userId="S::leahl@vitalvoices.org::e40d8525-95d6-4c26-a7b8-a39239ed94ec" providerId="AD"/>
  <p188:author id="{7C9643E0-B8D6-8CC9-56E1-4A12232DA25B}" name="Penda Sarr" initials="PS" userId="S::pendas@vitalvoices.org::6be4307d-6669-487a-a481-c1347feb65f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93DF2"/>
    <a:srgbClr val="0019FC"/>
    <a:srgbClr val="5CAAA8"/>
    <a:srgbClr val="23BCB9"/>
    <a:srgbClr val="C83036"/>
    <a:srgbClr val="960508"/>
    <a:srgbClr val="1E1E19"/>
    <a:srgbClr val="78C8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DF015-7FB2-7DE1-0933-CF97EC96228C}" v="73" dt="2026-01-12T15:31:08.465"/>
    <p1510:client id="{5D3AFD44-8CE6-B665-2A4F-49765690536E}" v="235" dt="2026-01-12T15:22:15.174"/>
    <p1510:client id="{6E6344C7-7293-089E-4147-DA1EAA850E0C}" v="15" dt="2026-01-12T15:33:02.749"/>
    <p1510:client id="{BBD30815-AF7F-0C3F-B36F-4B41038DBC19}" v="31" dt="2026-01-13T20:05:47.088"/>
    <p1510:client id="{DA7B0DB0-71E3-33B2-2BD9-A4F54FD39FDF}" v="3" dt="2026-01-12T15:57:41.865"/>
    <p1510:client id="{E68180BF-ADD8-0D20-9040-13F8FA9F1691}" v="99" dt="2026-01-14T14:27:19.4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A201B2C0-2BCA-4D57-9318-A158C2230D17}" type="datetimeFigureOut">
              <a:rPr lang="en-US" smtClean="0"/>
              <a:t>1/14/2026</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3A59D34B-C056-4EB7-9C88-8806FB80A38B}" type="slidenum">
              <a:rPr lang="en-US" smtClean="0"/>
              <a:t>‹#›</a:t>
            </a:fld>
            <a:endParaRPr lang="en-US"/>
          </a:p>
        </p:txBody>
      </p:sp>
    </p:spTree>
    <p:extLst>
      <p:ext uri="{BB962C8B-B14F-4D97-AF65-F5344CB8AC3E}">
        <p14:creationId xmlns:p14="http://schemas.microsoft.com/office/powerpoint/2010/main" val="518670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D3CF5903-3A5C-494C-8022-005DBC5145A7}" type="datetimeFigureOut">
              <a:rPr lang="en-US" smtClean="0"/>
              <a:t>1/14/2026</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9E542B3E-BF9B-46C5-A353-4B9FD00133D8}" type="slidenum">
              <a:rPr lang="en-US" smtClean="0"/>
              <a:t>‹#›</a:t>
            </a:fld>
            <a:endParaRPr lang="en-US"/>
          </a:p>
        </p:txBody>
      </p:sp>
    </p:spTree>
    <p:extLst>
      <p:ext uri="{BB962C8B-B14F-4D97-AF65-F5344CB8AC3E}">
        <p14:creationId xmlns:p14="http://schemas.microsoft.com/office/powerpoint/2010/main" val="14096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542B3E-BF9B-46C5-A353-4B9FD00133D8}" type="slidenum">
              <a:rPr lang="en-US" smtClean="0"/>
              <a:t>1</a:t>
            </a:fld>
            <a:endParaRPr lang="en-US"/>
          </a:p>
        </p:txBody>
      </p:sp>
    </p:spTree>
    <p:extLst>
      <p:ext uri="{BB962C8B-B14F-4D97-AF65-F5344CB8AC3E}">
        <p14:creationId xmlns:p14="http://schemas.microsoft.com/office/powerpoint/2010/main" val="1431815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E542B3E-BF9B-46C5-A353-4B9FD00133D8}" type="slidenum">
              <a:rPr lang="en-US" smtClean="0"/>
              <a:t>14</a:t>
            </a:fld>
            <a:endParaRPr lang="en-US"/>
          </a:p>
        </p:txBody>
      </p:sp>
    </p:spTree>
    <p:extLst>
      <p:ext uri="{BB962C8B-B14F-4D97-AF65-F5344CB8AC3E}">
        <p14:creationId xmlns:p14="http://schemas.microsoft.com/office/powerpoint/2010/main" val="4039621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542B3E-BF9B-46C5-A353-4B9FD00133D8}" type="slidenum">
              <a:rPr lang="en-US" smtClean="0"/>
              <a:t>15</a:t>
            </a:fld>
            <a:endParaRPr lang="en-US"/>
          </a:p>
        </p:txBody>
      </p:sp>
    </p:spTree>
    <p:extLst>
      <p:ext uri="{BB962C8B-B14F-4D97-AF65-F5344CB8AC3E}">
        <p14:creationId xmlns:p14="http://schemas.microsoft.com/office/powerpoint/2010/main" val="2738092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a:t>
            </a:r>
            <a:r>
              <a:rPr lang="en-US" baseline="0"/>
              <a:t> today’s webinar, I will be going over the history of the mentoring walks, why we promote mentoring, and what resources you can find in the Flag Bearer toolkit. Then </a:t>
            </a:r>
            <a:r>
              <a:rPr lang="en-US"/>
              <a:t>Rumana</a:t>
            </a:r>
            <a:r>
              <a:rPr lang="en-US" baseline="0"/>
              <a:t> will be sharing some tips on how to fundraise for your Global Mentoring Walk.</a:t>
            </a:r>
            <a:endParaRPr lang="en-US"/>
          </a:p>
        </p:txBody>
      </p:sp>
      <p:sp>
        <p:nvSpPr>
          <p:cNvPr id="4" name="Slide Number Placeholder 3"/>
          <p:cNvSpPr>
            <a:spLocks noGrp="1"/>
          </p:cNvSpPr>
          <p:nvPr>
            <p:ph type="sldNum" sz="quarter" idx="10"/>
          </p:nvPr>
        </p:nvSpPr>
        <p:spPr/>
        <p:txBody>
          <a:bodyPr/>
          <a:lstStyle/>
          <a:p>
            <a:fld id="{9E542B3E-BF9B-46C5-A353-4B9FD00133D8}" type="slidenum">
              <a:rPr lang="en-US" smtClean="0"/>
              <a:t>3</a:t>
            </a:fld>
            <a:endParaRPr lang="en-US"/>
          </a:p>
        </p:txBody>
      </p:sp>
    </p:spTree>
    <p:extLst>
      <p:ext uri="{BB962C8B-B14F-4D97-AF65-F5344CB8AC3E}">
        <p14:creationId xmlns:p14="http://schemas.microsoft.com/office/powerpoint/2010/main" val="389846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a:t>
            </a:r>
            <a:r>
              <a:rPr lang="en-US" baseline="0"/>
              <a:t> are excited that we continue to have more and more women leaders join us for the Global Mentoring Walks. What is now a global movement began with one women’s effort to share her knowledge and experience with emerging women leaders. Gerry Laybourne is an American media entrepreneur who for years was receiving requests from women for informational meetings and advice. The reality of her busy schedule meant that she simply did not have time to accommodate all of these meeting requests. Rather than exclude emerging women, she invited them to join her daily morning walk through central park. During this time, emerging women asked questions, sought feedback, and developed mentoring relationships amongst themselves and with Gerry. More and more women began joining these walks and Gerry saw that something special was happening and began launching walks throughout the United States</a:t>
            </a:r>
            <a:r>
              <a:rPr lang="en-US"/>
              <a:t> in partnership with Vital Voices. </a:t>
            </a:r>
            <a:endParaRPr lang="en-US" baseline="0"/>
          </a:p>
        </p:txBody>
      </p:sp>
      <p:sp>
        <p:nvSpPr>
          <p:cNvPr id="4" name="Slide Number Placeholder 3"/>
          <p:cNvSpPr>
            <a:spLocks noGrp="1"/>
          </p:cNvSpPr>
          <p:nvPr>
            <p:ph type="sldNum" sz="quarter" idx="10"/>
          </p:nvPr>
        </p:nvSpPr>
        <p:spPr/>
        <p:txBody>
          <a:bodyPr/>
          <a:lstStyle/>
          <a:p>
            <a:fld id="{9E542B3E-BF9B-46C5-A353-4B9FD00133D8}" type="slidenum">
              <a:rPr lang="en-US" smtClean="0"/>
              <a:t>4</a:t>
            </a:fld>
            <a:endParaRPr lang="en-US"/>
          </a:p>
        </p:txBody>
      </p:sp>
    </p:spTree>
    <p:extLst>
      <p:ext uri="{BB962C8B-B14F-4D97-AF65-F5344CB8AC3E}">
        <p14:creationId xmlns:p14="http://schemas.microsoft.com/office/powerpoint/2010/main" val="1071404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a:t>Then in 2008, Gerry was participating in a Vital Voices program as a mentor</a:t>
            </a:r>
            <a:r>
              <a:rPr lang="en-US" baseline="0"/>
              <a:t> and shared her story. Hearing the innovative approach, women of the network decided that this was something they could replicate in their communities. So the </a:t>
            </a:r>
            <a:r>
              <a:rPr lang="en-US"/>
              <a:t>single </a:t>
            </a:r>
            <a:r>
              <a:rPr lang="en-US" baseline="0"/>
              <a:t>mentoring walk in central park became a global movement.</a:t>
            </a:r>
            <a:r>
              <a:rPr lang="en-US"/>
              <a:t> </a:t>
            </a:r>
          </a:p>
          <a:p>
            <a:endParaRPr lang="en-US"/>
          </a:p>
        </p:txBody>
      </p:sp>
      <p:sp>
        <p:nvSpPr>
          <p:cNvPr id="4" name="Slide Number Placeholder 3"/>
          <p:cNvSpPr>
            <a:spLocks noGrp="1"/>
          </p:cNvSpPr>
          <p:nvPr>
            <p:ph type="sldNum" sz="quarter" idx="10"/>
          </p:nvPr>
        </p:nvSpPr>
        <p:spPr/>
        <p:txBody>
          <a:bodyPr/>
          <a:lstStyle/>
          <a:p>
            <a:fld id="{9E542B3E-BF9B-46C5-A353-4B9FD00133D8}" type="slidenum">
              <a:rPr lang="en-US" smtClean="0"/>
              <a:t>5</a:t>
            </a:fld>
            <a:endParaRPr lang="en-US"/>
          </a:p>
        </p:txBody>
      </p:sp>
    </p:spTree>
    <p:extLst>
      <p:ext uri="{BB962C8B-B14F-4D97-AF65-F5344CB8AC3E}">
        <p14:creationId xmlns:p14="http://schemas.microsoft.com/office/powerpoint/2010/main" val="33553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542B3E-BF9B-46C5-A353-4B9FD00133D8}" type="slidenum">
              <a:rPr lang="en-US" smtClean="0"/>
              <a:t>8</a:t>
            </a:fld>
            <a:endParaRPr lang="en-US"/>
          </a:p>
        </p:txBody>
      </p:sp>
    </p:spTree>
    <p:extLst>
      <p:ext uri="{BB962C8B-B14F-4D97-AF65-F5344CB8AC3E}">
        <p14:creationId xmlns:p14="http://schemas.microsoft.com/office/powerpoint/2010/main" val="2691331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9E542B3E-BF9B-46C5-A353-4B9FD00133D8}" type="slidenum">
              <a:rPr lang="en-US" smtClean="0"/>
              <a:t>10</a:t>
            </a:fld>
            <a:endParaRPr lang="en-US"/>
          </a:p>
        </p:txBody>
      </p:sp>
    </p:spTree>
    <p:extLst>
      <p:ext uri="{BB962C8B-B14F-4D97-AF65-F5344CB8AC3E}">
        <p14:creationId xmlns:p14="http://schemas.microsoft.com/office/powerpoint/2010/main" val="914757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Drop in the chat popular trainings or workshops or creative activities you hosted to share with others on the call</a:t>
            </a:r>
            <a:endParaRPr lang="en-US"/>
          </a:p>
        </p:txBody>
      </p:sp>
      <p:sp>
        <p:nvSpPr>
          <p:cNvPr id="4" name="Slide Number Placeholder 3"/>
          <p:cNvSpPr>
            <a:spLocks noGrp="1"/>
          </p:cNvSpPr>
          <p:nvPr>
            <p:ph type="sldNum" sz="quarter" idx="10"/>
          </p:nvPr>
        </p:nvSpPr>
        <p:spPr/>
        <p:txBody>
          <a:bodyPr/>
          <a:lstStyle/>
          <a:p>
            <a:fld id="{9E542B3E-BF9B-46C5-A353-4B9FD00133D8}" type="slidenum">
              <a:rPr lang="en-US" smtClean="0"/>
              <a:t>11</a:t>
            </a:fld>
            <a:endParaRPr lang="en-US"/>
          </a:p>
        </p:txBody>
      </p:sp>
    </p:spTree>
    <p:extLst>
      <p:ext uri="{BB962C8B-B14F-4D97-AF65-F5344CB8AC3E}">
        <p14:creationId xmlns:p14="http://schemas.microsoft.com/office/powerpoint/2010/main" val="1684019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AC63A-9095-9BD2-5965-2FE282F6E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E19193-4C8C-3806-9239-B393EE5D68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AB6B9C-306E-BFA6-FF82-EF3779A39A6C}"/>
              </a:ext>
            </a:extLst>
          </p:cNvPr>
          <p:cNvSpPr>
            <a:spLocks noGrp="1"/>
          </p:cNvSpPr>
          <p:nvPr>
            <p:ph type="body" idx="1"/>
          </p:nvPr>
        </p:nvSpPr>
        <p:spPr/>
        <p:txBody>
          <a:bodyPr/>
          <a:lstStyle/>
          <a:p>
            <a:r>
              <a:rPr lang="en-US">
                <a:cs typeface="Calibri"/>
              </a:rPr>
              <a:t>Drop in the chat popular trainings or workshops or creative activities you hosted to share with others on the call</a:t>
            </a:r>
            <a:endParaRPr lang="en-US"/>
          </a:p>
        </p:txBody>
      </p:sp>
      <p:sp>
        <p:nvSpPr>
          <p:cNvPr id="4" name="Slide Number Placeholder 3">
            <a:extLst>
              <a:ext uri="{FF2B5EF4-FFF2-40B4-BE49-F238E27FC236}">
                <a16:creationId xmlns:a16="http://schemas.microsoft.com/office/drawing/2014/main" id="{53EC2F40-594C-D31E-C8B7-5263B3F4D350}"/>
              </a:ext>
            </a:extLst>
          </p:cNvPr>
          <p:cNvSpPr>
            <a:spLocks noGrp="1"/>
          </p:cNvSpPr>
          <p:nvPr>
            <p:ph type="sldNum" sz="quarter" idx="10"/>
          </p:nvPr>
        </p:nvSpPr>
        <p:spPr/>
        <p:txBody>
          <a:bodyPr/>
          <a:lstStyle/>
          <a:p>
            <a:fld id="{9E542B3E-BF9B-46C5-A353-4B9FD00133D8}" type="slidenum">
              <a:rPr lang="en-US" smtClean="0"/>
              <a:t>12</a:t>
            </a:fld>
            <a:endParaRPr lang="en-US"/>
          </a:p>
        </p:txBody>
      </p:sp>
    </p:spTree>
    <p:extLst>
      <p:ext uri="{BB962C8B-B14F-4D97-AF65-F5344CB8AC3E}">
        <p14:creationId xmlns:p14="http://schemas.microsoft.com/office/powerpoint/2010/main" val="2279932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505" indent="-230505">
              <a:buAutoNum type="arabicParenR"/>
            </a:pPr>
            <a:endParaRPr lang="en-US" baseline="0">
              <a:cs typeface="Calibri"/>
            </a:endParaRPr>
          </a:p>
        </p:txBody>
      </p:sp>
      <p:sp>
        <p:nvSpPr>
          <p:cNvPr id="4" name="Slide Number Placeholder 3"/>
          <p:cNvSpPr>
            <a:spLocks noGrp="1"/>
          </p:cNvSpPr>
          <p:nvPr>
            <p:ph type="sldNum" sz="quarter" idx="10"/>
          </p:nvPr>
        </p:nvSpPr>
        <p:spPr/>
        <p:txBody>
          <a:bodyPr/>
          <a:lstStyle/>
          <a:p>
            <a:fld id="{9E542B3E-BF9B-46C5-A353-4B9FD00133D8}" type="slidenum">
              <a:rPr lang="en-US" smtClean="0"/>
              <a:t>13</a:t>
            </a:fld>
            <a:endParaRPr lang="en-US"/>
          </a:p>
        </p:txBody>
      </p:sp>
    </p:spTree>
    <p:extLst>
      <p:ext uri="{BB962C8B-B14F-4D97-AF65-F5344CB8AC3E}">
        <p14:creationId xmlns:p14="http://schemas.microsoft.com/office/powerpoint/2010/main" val="2631952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descr="G:\Logos - Vital Voices\NEW 3.23.11 Bluecadet\Light-Stacked\VV-Logo_MED.jpg"/>
          <p:cNvPicPr>
            <a:picLocks noChangeAspect="1" noChangeArrowheads="1"/>
          </p:cNvPicPr>
          <p:nvPr userDrawn="1"/>
        </p:nvPicPr>
        <p:blipFill>
          <a:blip r:embed="rId2" cstate="print"/>
          <a:srcRect/>
          <a:stretch>
            <a:fillRect/>
          </a:stretch>
        </p:blipFill>
        <p:spPr bwMode="auto">
          <a:xfrm>
            <a:off x="1714500" y="666750"/>
            <a:ext cx="5715000" cy="2914650"/>
          </a:xfrm>
          <a:prstGeom prst="rect">
            <a:avLst/>
          </a:prstGeom>
          <a:noFill/>
        </p:spPr>
      </p:pic>
      <p:sp>
        <p:nvSpPr>
          <p:cNvPr id="3" name="Subtitle 2"/>
          <p:cNvSpPr>
            <a:spLocks noGrp="1"/>
          </p:cNvSpPr>
          <p:nvPr>
            <p:ph type="subTitle" idx="1" hasCustomPrompt="1"/>
          </p:nvPr>
        </p:nvSpPr>
        <p:spPr>
          <a:xfrm>
            <a:off x="1371600" y="3886200"/>
            <a:ext cx="6400800" cy="1752600"/>
          </a:xfrm>
        </p:spPr>
        <p:txBody>
          <a:bodyPr/>
          <a:lstStyle>
            <a:lvl1pPr marL="0" indent="0" algn="ctr">
              <a:buNone/>
              <a:defRPr b="1" baseline="0">
                <a:solidFill>
                  <a:srgbClr val="23BCB9"/>
                </a:solidFill>
                <a:latin typeface="Avenir LT 45 Book" panose="02000503020000020003"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Information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A4A14F-80EB-4A0C-8D66-6B5AE5CE27FB}" type="datetimeFigureOut">
              <a:rPr lang="en-US" smtClean="0"/>
              <a:pPr/>
              <a:t>1/14/2026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C669A7B-CE4F-4602-8E55-43E2A7F074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1A4A14F-80EB-4A0C-8D66-6B5AE5CE27FB}" type="datetimeFigureOut">
              <a:rPr lang="en-US" smtClean="0"/>
              <a:pPr/>
              <a:t>1/14/2026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C669A7B-CE4F-4602-8E55-43E2A7F0745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1A4A14F-80EB-4A0C-8D66-6B5AE5CE27FB}" type="datetimeFigureOut">
              <a:rPr lang="en-US" smtClean="0"/>
              <a:pPr/>
              <a:t>1/14/2026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C669A7B-CE4F-4602-8E55-43E2A7F074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a:defRPr sz="3600" b="0">
                <a:solidFill>
                  <a:srgbClr val="23BCB9"/>
                </a:solidFill>
                <a:latin typeface="Avenir LT 45 Book" panose="02000503020000020003" pitchFamily="2" charset="0"/>
              </a:defRPr>
            </a:lvl1p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lvl1pPr algn="r">
              <a:defRPr sz="3600">
                <a:solidFill>
                  <a:srgbClr val="23BCB9"/>
                </a:solidFill>
                <a:latin typeface="Avenir LT 45 Book" panose="02000503020000020003" pitchFamily="2" charset="0"/>
              </a:defRPr>
            </a:lvl1pPr>
          </a:lstStyle>
          <a:p>
            <a:r>
              <a:rPr lang="en-US"/>
              <a:t>Click to edit Master title style</a:t>
            </a:r>
          </a:p>
        </p:txBody>
      </p:sp>
      <p:sp>
        <p:nvSpPr>
          <p:cNvPr id="3" name="Content Placeholder 2"/>
          <p:cNvSpPr>
            <a:spLocks noGrp="1"/>
          </p:cNvSpPr>
          <p:nvPr>
            <p:ph idx="1"/>
          </p:nvPr>
        </p:nvSpPr>
        <p:spPr>
          <a:xfrm>
            <a:off x="457200" y="1905000"/>
            <a:ext cx="822960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4" descr="G:\Logos - Vital Voices\NEW 3.23.11 Bluecadet\Light-Long\VV-Logo_SM.jpg"/>
          <p:cNvPicPr>
            <a:picLocks noChangeAspect="1" noChangeArrowheads="1"/>
          </p:cNvPicPr>
          <p:nvPr userDrawn="1"/>
        </p:nvPicPr>
        <p:blipFill>
          <a:blip r:embed="rId2" cstate="print"/>
          <a:srcRect/>
          <a:stretch>
            <a:fillRect/>
          </a:stretch>
        </p:blipFill>
        <p:spPr bwMode="auto">
          <a:xfrm>
            <a:off x="6286500" y="5638800"/>
            <a:ext cx="2857500" cy="1000125"/>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4" descr="G:\Logos - Vital Voices\NEW 3.23.11 Bluecadet\Light-Long\VV-Logo_SM.jpg"/>
          <p:cNvPicPr>
            <a:picLocks noChangeAspect="1" noChangeArrowheads="1"/>
          </p:cNvPicPr>
          <p:nvPr userDrawn="1"/>
        </p:nvPicPr>
        <p:blipFill>
          <a:blip r:embed="rId2" cstate="print"/>
          <a:srcRect/>
          <a:stretch>
            <a:fillRect/>
          </a:stretch>
        </p:blipFill>
        <p:spPr bwMode="auto">
          <a:xfrm>
            <a:off x="6286500" y="5638800"/>
            <a:ext cx="2857500" cy="1000125"/>
          </a:xfrm>
          <a:prstGeom prst="rect">
            <a:avLst/>
          </a:prstGeom>
          <a:noFill/>
        </p:spPr>
      </p:pic>
      <p:sp>
        <p:nvSpPr>
          <p:cNvPr id="2" name="Title 1"/>
          <p:cNvSpPr>
            <a:spLocks noGrp="1"/>
          </p:cNvSpPr>
          <p:nvPr>
            <p:ph type="title"/>
          </p:nvPr>
        </p:nvSpPr>
        <p:spPr/>
        <p:txBody>
          <a:bodyPr>
            <a:normAutofit/>
          </a:bodyPr>
          <a:lstStyle>
            <a:lvl1pPr algn="r">
              <a:defRPr sz="3600">
                <a:solidFill>
                  <a:srgbClr val="23BCB9"/>
                </a:solidFill>
                <a:latin typeface="Avenir LT 45 Book" panose="02000503020000020003" pitchFamily="2"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A4A14F-80EB-4A0C-8D66-6B5AE5CE27FB}" type="datetimeFigureOut">
              <a:rPr lang="en-US" smtClean="0"/>
              <a:pPr/>
              <a:t>1/14/2026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C669A7B-CE4F-4602-8E55-43E2A7F074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4" descr="G:\Logos - Vital Voices\NEW 3.23.11 Bluecadet\Light-Long\VV-Logo_SM.jpg"/>
          <p:cNvPicPr>
            <a:picLocks noChangeAspect="1" noChangeArrowheads="1"/>
          </p:cNvPicPr>
          <p:nvPr userDrawn="1"/>
        </p:nvPicPr>
        <p:blipFill>
          <a:blip r:embed="rId2" cstate="print"/>
          <a:srcRect/>
          <a:stretch>
            <a:fillRect/>
          </a:stretch>
        </p:blipFill>
        <p:spPr bwMode="auto">
          <a:xfrm>
            <a:off x="6286500" y="5638800"/>
            <a:ext cx="2857500" cy="1000125"/>
          </a:xfrm>
          <a:prstGeom prst="rect">
            <a:avLst/>
          </a:prstGeom>
          <a:noFill/>
        </p:spPr>
      </p:pic>
      <p:sp>
        <p:nvSpPr>
          <p:cNvPr id="2" name="Title 1"/>
          <p:cNvSpPr>
            <a:spLocks noGrp="1"/>
          </p:cNvSpPr>
          <p:nvPr>
            <p:ph type="title"/>
          </p:nvPr>
        </p:nvSpPr>
        <p:spPr/>
        <p:txBody>
          <a:bodyPr>
            <a:normAutofit/>
          </a:bodyPr>
          <a:lstStyle>
            <a:lvl1pPr algn="r">
              <a:defRPr sz="3600">
                <a:solidFill>
                  <a:srgbClr val="23BCB9"/>
                </a:solidFill>
                <a:latin typeface="Avenir LT 45 Book" panose="02000503020000020003" pitchFamily="2"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1A4A14F-80EB-4A0C-8D66-6B5AE5CE27FB}" type="datetimeFigureOut">
              <a:rPr lang="en-US" smtClean="0"/>
              <a:pPr/>
              <a:t>1/14/2026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C669A7B-CE4F-4602-8E55-43E2A7F074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a:defRPr sz="3600">
                <a:solidFill>
                  <a:srgbClr val="23BCB9"/>
                </a:solidFill>
                <a:latin typeface="Avenir LT 45 Book" panose="02000503020000020003" pitchFamily="2" charset="0"/>
              </a:defRPr>
            </a:lvl1p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1A4A14F-80EB-4A0C-8D66-6B5AE5CE27FB}" type="datetimeFigureOut">
              <a:rPr lang="en-US" smtClean="0"/>
              <a:pPr/>
              <a:t>1/14/2026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C669A7B-CE4F-4602-8E55-43E2A7F074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4" descr="G:\Logos - Vital Voices\NEW 3.23.11 Bluecadet\Light-Long\VV-Logo_SM.jpg"/>
          <p:cNvPicPr>
            <a:picLocks noChangeAspect="1" noChangeArrowheads="1"/>
          </p:cNvPicPr>
          <p:nvPr userDrawn="1"/>
        </p:nvPicPr>
        <p:blipFill>
          <a:blip r:embed="rId2" cstate="print"/>
          <a:srcRect/>
          <a:stretch>
            <a:fillRect/>
          </a:stretch>
        </p:blipFill>
        <p:spPr bwMode="auto">
          <a:xfrm>
            <a:off x="7010400" y="6061710"/>
            <a:ext cx="2057400" cy="720090"/>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4" descr="G:\Logos - Vital Voices\NEW 3.23.11 Bluecadet\Light-Long\VV-Logo_SM.jpg"/>
          <p:cNvPicPr>
            <a:picLocks noChangeAspect="1" noChangeArrowheads="1"/>
          </p:cNvPicPr>
          <p:nvPr userDrawn="1"/>
        </p:nvPicPr>
        <p:blipFill>
          <a:blip r:embed="rId2" cstate="print"/>
          <a:srcRect/>
          <a:stretch>
            <a:fillRect/>
          </a:stretch>
        </p:blipFill>
        <p:spPr bwMode="auto">
          <a:xfrm>
            <a:off x="6286500" y="5638800"/>
            <a:ext cx="2857500" cy="1000125"/>
          </a:xfrm>
          <a:prstGeom prst="rect">
            <a:avLst/>
          </a:prstGeom>
          <a:noFill/>
        </p:spPr>
      </p:pic>
      <p:sp>
        <p:nvSpPr>
          <p:cNvPr id="2" name="Title 1"/>
          <p:cNvSpPr>
            <a:spLocks noGrp="1"/>
          </p:cNvSpPr>
          <p:nvPr>
            <p:ph type="title"/>
          </p:nvPr>
        </p:nvSpPr>
        <p:spPr>
          <a:xfrm>
            <a:off x="457200" y="273050"/>
            <a:ext cx="3008313" cy="1162050"/>
          </a:xfrm>
        </p:spPr>
        <p:txBody>
          <a:bodyPr anchor="b"/>
          <a:lstStyle>
            <a:lvl1pPr algn="l">
              <a:defRPr sz="2000" b="1">
                <a:solidFill>
                  <a:schemeClr val="tx2"/>
                </a:solidFill>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Master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1"/>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a:ln w="12700">
            <a:noFill/>
            <a:miter lim="800000"/>
            <a:headEnd/>
            <a:tailEnd/>
          </a:ln>
          <a:effectLst/>
          <a:scene3d>
            <a:camera prst="orthographicFront">
              <a:rot lat="0" lon="0" rev="0"/>
            </a:camera>
            <a:lightRig rig="chilly" dir="t">
              <a:rot lat="0" lon="0" rev="18480000"/>
            </a:lightRig>
          </a:scene3d>
          <a:sp3d prstMaterial="clear">
            <a:bevelT h="63500"/>
          </a:sp3d>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mailto:globalnetwork@vitalvoices.or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hyperlink" Target="mailto:pendas@vitalvoices.or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18" y="4800600"/>
            <a:ext cx="8229600" cy="1143000"/>
          </a:xfrm>
        </p:spPr>
        <p:txBody>
          <a:bodyPr>
            <a:noAutofit/>
          </a:bodyPr>
          <a:lstStyle/>
          <a:p>
            <a:pPr algn="ctr"/>
            <a:r>
              <a:rPr lang="en-US" b="1">
                <a:latin typeface="Avenir 85 Heavy"/>
              </a:rPr>
              <a:t>2026 Kickoff Meeting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2961" y="533400"/>
            <a:ext cx="5943608" cy="4554435"/>
          </a:xfrm>
          <a:prstGeom prst="rect">
            <a:avLst/>
          </a:prstGeom>
        </p:spPr>
      </p:pic>
    </p:spTree>
    <p:extLst>
      <p:ext uri="{BB962C8B-B14F-4D97-AF65-F5344CB8AC3E}">
        <p14:creationId xmlns:p14="http://schemas.microsoft.com/office/powerpoint/2010/main" val="1584292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6741" y="5057032"/>
            <a:ext cx="2249424" cy="1492359"/>
          </a:xfrm>
          <a:prstGeom prst="rect">
            <a:avLst/>
          </a:prstGeom>
        </p:spPr>
      </p:pic>
      <p:sp>
        <p:nvSpPr>
          <p:cNvPr id="3" name="Title 2"/>
          <p:cNvSpPr>
            <a:spLocks noGrp="1"/>
          </p:cNvSpPr>
          <p:nvPr>
            <p:ph type="title"/>
          </p:nvPr>
        </p:nvSpPr>
        <p:spPr/>
        <p:txBody>
          <a:bodyPr>
            <a:normAutofit/>
          </a:bodyPr>
          <a:lstStyle/>
          <a:p>
            <a:pPr algn="ctr"/>
            <a:r>
              <a:rPr lang="en-US" b="1">
                <a:latin typeface="Avenir 85 Heavy"/>
              </a:rPr>
              <a:t>Flag</a:t>
            </a:r>
            <a:r>
              <a:rPr lang="en-US" b="1">
                <a:solidFill>
                  <a:srgbClr val="23BCB9"/>
                </a:solidFill>
                <a:latin typeface="Avenir 85 Heavy"/>
              </a:rPr>
              <a:t> </a:t>
            </a:r>
            <a:r>
              <a:rPr lang="en-US" b="1">
                <a:latin typeface="Avenir 85 Heavy"/>
              </a:rPr>
              <a:t>Bearer </a:t>
            </a:r>
            <a:r>
              <a:rPr lang="en-US" b="1">
                <a:solidFill>
                  <a:srgbClr val="23BCB9"/>
                </a:solidFill>
                <a:latin typeface="Avenir 85 Heavy"/>
              </a:rPr>
              <a:t>Toolkit</a:t>
            </a:r>
          </a:p>
        </p:txBody>
      </p:sp>
      <p:sp>
        <p:nvSpPr>
          <p:cNvPr id="4" name="Content Placeholder 3"/>
          <p:cNvSpPr>
            <a:spLocks noGrp="1"/>
          </p:cNvSpPr>
          <p:nvPr>
            <p:ph idx="1"/>
          </p:nvPr>
        </p:nvSpPr>
        <p:spPr>
          <a:xfrm>
            <a:off x="331952" y="1407511"/>
            <a:ext cx="8486774" cy="3629024"/>
          </a:xfrm>
        </p:spPr>
        <p:txBody>
          <a:bodyPr vert="horz" lIns="91440" tIns="45720" rIns="91440" bIns="45720" rtlCol="0" anchor="t">
            <a:noAutofit/>
          </a:bodyPr>
          <a:lstStyle/>
          <a:p>
            <a:r>
              <a:rPr lang="en-US" sz="1800">
                <a:latin typeface="Verdana"/>
                <a:ea typeface="Verdana"/>
                <a:cs typeface="Verdana" panose="020B0604030504040204" pitchFamily="34" charset="0"/>
              </a:rPr>
              <a:t>Mentoring best practices (mentor/mentee selection, how to facilitate strong mentoring relationships)</a:t>
            </a:r>
            <a:endParaRPr lang="en-US">
              <a:latin typeface="Calibri"/>
              <a:ea typeface="Verdana"/>
              <a:cs typeface="Calibri"/>
            </a:endParaRPr>
          </a:p>
          <a:p>
            <a:pPr marL="0" indent="0">
              <a:buNone/>
            </a:pPr>
            <a:endParaRPr lang="en-US" sz="1800">
              <a:latin typeface="Verdana"/>
              <a:ea typeface="Verdana"/>
            </a:endParaRPr>
          </a:p>
          <a:p>
            <a:r>
              <a:rPr lang="en-US" sz="1800">
                <a:latin typeface="Verdana"/>
                <a:ea typeface="Verdana"/>
              </a:rPr>
              <a:t>Walk planning checklists </a:t>
            </a:r>
            <a:endParaRPr lang="en-US">
              <a:latin typeface="Calibri"/>
              <a:ea typeface="Verdana"/>
              <a:cs typeface="Calibri"/>
            </a:endParaRPr>
          </a:p>
          <a:p>
            <a:pPr marL="0" indent="0">
              <a:buNone/>
            </a:pPr>
            <a:endParaRPr lang="en-US" sz="1800">
              <a:latin typeface="Verdana"/>
              <a:ea typeface="Verdana"/>
            </a:endParaRPr>
          </a:p>
          <a:p>
            <a:r>
              <a:rPr lang="en-US" sz="1800">
                <a:latin typeface="Verdana"/>
                <a:ea typeface="Verdana"/>
              </a:rPr>
              <a:t>Fundraising tips </a:t>
            </a:r>
            <a:endParaRPr lang="en-US">
              <a:latin typeface="Calibri"/>
              <a:ea typeface="Verdana"/>
              <a:cs typeface="Calibri"/>
            </a:endParaRPr>
          </a:p>
          <a:p>
            <a:pPr marL="0" indent="0">
              <a:buNone/>
            </a:pPr>
            <a:endParaRPr lang="en-US" sz="1800">
              <a:latin typeface="Verdana"/>
              <a:ea typeface="Verdana"/>
              <a:cs typeface="Verdana" panose="020B0604030504040204" pitchFamily="34" charset="0"/>
            </a:endParaRPr>
          </a:p>
          <a:p>
            <a:r>
              <a:rPr lang="en-US" sz="1800">
                <a:latin typeface="Verdana"/>
                <a:ea typeface="Verdana"/>
                <a:cs typeface="Verdana" panose="020B0604030504040204" pitchFamily="34" charset="0"/>
              </a:rPr>
              <a:t>Networking exercises</a:t>
            </a:r>
            <a:endParaRPr lang="en-US">
              <a:latin typeface="Calibri"/>
              <a:ea typeface="Verdana"/>
              <a:cs typeface="Calibri"/>
            </a:endParaRPr>
          </a:p>
          <a:p>
            <a:pPr marL="0" indent="0">
              <a:lnSpc>
                <a:spcPct val="170000"/>
              </a:lnSpc>
              <a:buNone/>
            </a:pPr>
            <a:r>
              <a:rPr lang="en-US" sz="1800">
                <a:latin typeface="Verdana"/>
                <a:ea typeface="Verdana"/>
                <a:cs typeface="Verdana" panose="020B0604030504040204" pitchFamily="34" charset="0"/>
              </a:rPr>
              <a:t>Find the Toolkit </a:t>
            </a:r>
            <a:r>
              <a:rPr lang="en-US" sz="1800">
                <a:solidFill>
                  <a:srgbClr val="1E1E19"/>
                </a:solidFill>
                <a:latin typeface="Verdana"/>
                <a:ea typeface="Verdana"/>
                <a:cs typeface="Verdana" panose="020B0604030504040204" pitchFamily="34" charset="0"/>
              </a:rPr>
              <a:t>on the 2026 GMW Hub Group </a:t>
            </a:r>
            <a:r>
              <a:rPr lang="en-US" sz="2000" b="1">
                <a:solidFill>
                  <a:srgbClr val="293DF2"/>
                </a:solidFill>
                <a:latin typeface="Verdana"/>
                <a:ea typeface="Verdana"/>
                <a:cs typeface="Verdana" panose="020B0604030504040204" pitchFamily="34" charset="0"/>
              </a:rPr>
              <a:t> </a:t>
            </a:r>
            <a:endParaRPr lang="en-US" sz="2000" b="1">
              <a:solidFill>
                <a:srgbClr val="293DF2"/>
              </a:solidFill>
              <a:latin typeface="Calibri"/>
              <a:ea typeface="Verdana"/>
              <a:cs typeface="Calibri"/>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358" y="5057034"/>
            <a:ext cx="2250201" cy="149544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099" y="5057034"/>
            <a:ext cx="2242901" cy="149544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0265" y="5051860"/>
            <a:ext cx="2609087" cy="1495446"/>
          </a:xfrm>
          <a:prstGeom prst="rect">
            <a:avLst/>
          </a:prstGeom>
        </p:spPr>
      </p:pic>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t="29591"/>
          <a:stretch/>
        </p:blipFill>
        <p:spPr>
          <a:xfrm>
            <a:off x="2057400" y="5049775"/>
            <a:ext cx="3194833" cy="149961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r>
              <a:rPr lang="en-US" b="1">
                <a:latin typeface="Avenir LT 45 Book"/>
              </a:rPr>
              <a:t>Event Components</a:t>
            </a:r>
          </a:p>
        </p:txBody>
      </p:sp>
      <p:sp>
        <p:nvSpPr>
          <p:cNvPr id="3" name="Content Placeholder 2"/>
          <p:cNvSpPr>
            <a:spLocks noGrp="1"/>
          </p:cNvSpPr>
          <p:nvPr>
            <p:ph sz="half" idx="1"/>
          </p:nvPr>
        </p:nvSpPr>
        <p:spPr>
          <a:xfrm>
            <a:off x="457200" y="1600200"/>
            <a:ext cx="4038600" cy="4525963"/>
          </a:xfrm>
        </p:spPr>
        <p:txBody>
          <a:bodyPr vert="horz" lIns="91440" tIns="45720" rIns="91440" bIns="45720" rtlCol="0">
            <a:normAutofit/>
          </a:bodyPr>
          <a:lstStyle/>
          <a:p>
            <a:r>
              <a:rPr lang="en-US"/>
              <a:t>The Walk</a:t>
            </a:r>
          </a:p>
          <a:p>
            <a:r>
              <a:rPr lang="en-US"/>
              <a:t>Speakers &amp; Panels</a:t>
            </a:r>
          </a:p>
          <a:p>
            <a:r>
              <a:rPr lang="en-US"/>
              <a:t>Trainings or Workshops</a:t>
            </a:r>
          </a:p>
          <a:p>
            <a:r>
              <a:rPr lang="en-US"/>
              <a:t>Highlighting Community &amp; Organization Partnerships</a:t>
            </a:r>
          </a:p>
          <a:p>
            <a:endParaRPr lang="en-US"/>
          </a:p>
        </p:txBody>
      </p:sp>
      <p:pic>
        <p:nvPicPr>
          <p:cNvPr id="4" name="Picture 3" descr="A group of women wearing matching red shirts&#10;&#10;Description automatically generated">
            <a:extLst>
              <a:ext uri="{FF2B5EF4-FFF2-40B4-BE49-F238E27FC236}">
                <a16:creationId xmlns:a16="http://schemas.microsoft.com/office/drawing/2014/main" id="{2D894C8F-0CB9-6EDC-BD6A-181CC27AD976}"/>
              </a:ext>
            </a:extLst>
          </p:cNvPr>
          <p:cNvPicPr>
            <a:picLocks noChangeAspect="1"/>
          </p:cNvPicPr>
          <p:nvPr/>
        </p:nvPicPr>
        <p:blipFill>
          <a:blip r:embed="rId3"/>
          <a:srcRect l="15351" r="25086" b="-1"/>
          <a:stretch/>
        </p:blipFill>
        <p:spPr>
          <a:xfrm>
            <a:off x="4637762" y="1871597"/>
            <a:ext cx="4038600" cy="4525963"/>
          </a:xfrm>
          <a:prstGeom prst="rect">
            <a:avLst/>
          </a:prstGeom>
          <a:noFill/>
        </p:spPr>
      </p:pic>
    </p:spTree>
    <p:extLst>
      <p:ext uri="{BB962C8B-B14F-4D97-AF65-F5344CB8AC3E}">
        <p14:creationId xmlns:p14="http://schemas.microsoft.com/office/powerpoint/2010/main" val="102045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F50DC-5B56-758A-52CB-640C164610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E922BA-0F84-3161-61B9-B1EBAC14A463}"/>
              </a:ext>
            </a:extLst>
          </p:cNvPr>
          <p:cNvSpPr>
            <a:spLocks noGrp="1"/>
          </p:cNvSpPr>
          <p:nvPr>
            <p:ph type="title"/>
          </p:nvPr>
        </p:nvSpPr>
        <p:spPr>
          <a:xfrm>
            <a:off x="457200" y="274638"/>
            <a:ext cx="8229600" cy="1143000"/>
          </a:xfrm>
        </p:spPr>
        <p:txBody>
          <a:bodyPr anchor="ctr">
            <a:normAutofit/>
          </a:bodyPr>
          <a:lstStyle/>
          <a:p>
            <a:pPr algn="l"/>
            <a:r>
              <a:rPr lang="en-US" b="1">
                <a:latin typeface="Avenir LT 45 Book"/>
              </a:rPr>
              <a:t>NEW THIS YEAR! RECORD YOUR MILES!</a:t>
            </a:r>
            <a:endParaRPr lang="en-US"/>
          </a:p>
        </p:txBody>
      </p:sp>
      <p:sp>
        <p:nvSpPr>
          <p:cNvPr id="3" name="Content Placeholder 2">
            <a:extLst>
              <a:ext uri="{FF2B5EF4-FFF2-40B4-BE49-F238E27FC236}">
                <a16:creationId xmlns:a16="http://schemas.microsoft.com/office/drawing/2014/main" id="{97520236-4B88-F2EF-7837-604889E2A538}"/>
              </a:ext>
            </a:extLst>
          </p:cNvPr>
          <p:cNvSpPr>
            <a:spLocks noGrp="1"/>
          </p:cNvSpPr>
          <p:nvPr>
            <p:ph sz="half" idx="1"/>
          </p:nvPr>
        </p:nvSpPr>
        <p:spPr>
          <a:xfrm>
            <a:off x="457200" y="1600200"/>
            <a:ext cx="4038600" cy="4525963"/>
          </a:xfrm>
        </p:spPr>
        <p:txBody>
          <a:bodyPr vert="horz" lIns="91440" tIns="45720" rIns="91440" bIns="45720" rtlCol="0" anchor="t">
            <a:normAutofit lnSpcReduction="10000"/>
          </a:bodyPr>
          <a:lstStyle/>
          <a:p>
            <a:r>
              <a:rPr lang="en-US" dirty="0">
                <a:ea typeface="Calibri"/>
                <a:cs typeface="Calibri"/>
              </a:rPr>
              <a:t>Please record the DISTANCE from the starting point of your walk to the end point of your walk</a:t>
            </a:r>
          </a:p>
          <a:p>
            <a:r>
              <a:rPr lang="en-US" dirty="0">
                <a:ea typeface="Calibri"/>
                <a:cs typeface="Calibri"/>
              </a:rPr>
              <a:t>We would like to talk about the GMW in these terms this year. </a:t>
            </a:r>
          </a:p>
          <a:p>
            <a:r>
              <a:rPr lang="en-US" dirty="0">
                <a:ea typeface="Calibri"/>
                <a:cs typeface="Calibri"/>
              </a:rPr>
              <a:t>This will be asked in the registration form</a:t>
            </a:r>
          </a:p>
        </p:txBody>
      </p:sp>
      <p:pic>
        <p:nvPicPr>
          <p:cNvPr id="4" name="Picture 3" descr="A group of people standing outside a building&#10;&#10;AI-generated content may be incorrect.">
            <a:extLst>
              <a:ext uri="{FF2B5EF4-FFF2-40B4-BE49-F238E27FC236}">
                <a16:creationId xmlns:a16="http://schemas.microsoft.com/office/drawing/2014/main" id="{746F7AAC-8A09-DD61-FDC2-E8BB2DB88B21}"/>
              </a:ext>
            </a:extLst>
          </p:cNvPr>
          <p:cNvPicPr>
            <a:picLocks noChangeAspect="1"/>
          </p:cNvPicPr>
          <p:nvPr/>
        </p:nvPicPr>
        <p:blipFill>
          <a:blip r:embed="rId3"/>
          <a:srcRect l="20613" r="20613"/>
          <a:stretch/>
        </p:blipFill>
        <p:spPr>
          <a:xfrm>
            <a:off x="4573368" y="1603287"/>
            <a:ext cx="4038600" cy="4525963"/>
          </a:xfrm>
          <a:prstGeom prst="rect">
            <a:avLst/>
          </a:prstGeom>
          <a:noFill/>
        </p:spPr>
      </p:pic>
    </p:spTree>
    <p:extLst>
      <p:ext uri="{BB962C8B-B14F-4D97-AF65-F5344CB8AC3E}">
        <p14:creationId xmlns:p14="http://schemas.microsoft.com/office/powerpoint/2010/main" val="3093340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atin typeface="Avenir 85 Heavy"/>
              </a:rPr>
              <a:t>Next Steps </a:t>
            </a:r>
            <a:endParaRPr lang="en-US" b="1"/>
          </a:p>
        </p:txBody>
      </p:sp>
      <p:sp>
        <p:nvSpPr>
          <p:cNvPr id="3" name="Content Placeholder 2"/>
          <p:cNvSpPr>
            <a:spLocks noGrp="1"/>
          </p:cNvSpPr>
          <p:nvPr>
            <p:ph idx="1"/>
          </p:nvPr>
        </p:nvSpPr>
        <p:spPr>
          <a:xfrm>
            <a:off x="457200" y="1466916"/>
            <a:ext cx="8229600" cy="4221163"/>
          </a:xfrm>
        </p:spPr>
        <p:txBody>
          <a:bodyPr vert="horz" lIns="91440" tIns="45720" rIns="91440" bIns="45720" rtlCol="0" anchor="t">
            <a:normAutofit fontScale="70000" lnSpcReduction="20000"/>
          </a:bodyPr>
          <a:lstStyle/>
          <a:p>
            <a:pPr marL="0" indent="0">
              <a:buNone/>
            </a:pPr>
            <a:endParaRPr lang="en-US">
              <a:ea typeface="Calibri"/>
              <a:cs typeface="Calibri"/>
            </a:endParaRPr>
          </a:p>
          <a:p>
            <a:r>
              <a:rPr lang="en-US" b="1" dirty="0">
                <a:cs typeface="Calibri"/>
              </a:rPr>
              <a:t>GMW Webinar 1: February 9th at 9 AM EST</a:t>
            </a:r>
            <a:endParaRPr lang="en-US" b="1">
              <a:ea typeface="Calibri"/>
              <a:cs typeface="Calibri"/>
            </a:endParaRPr>
          </a:p>
          <a:p>
            <a:r>
              <a:rPr lang="en-US" sz="3500" b="1" dirty="0">
                <a:ea typeface="Calibri"/>
                <a:cs typeface="Calibri"/>
              </a:rPr>
              <a:t>Join the Hub 2026 GMW</a:t>
            </a:r>
            <a:r>
              <a:rPr lang="en-US" sz="3500" dirty="0">
                <a:ea typeface="Calibri"/>
                <a:cs typeface="Calibri"/>
              </a:rPr>
              <a:t> grouphttps://community.vitalvoices.org/c/welcome-global-mentoring-walk/</a:t>
            </a:r>
            <a:endParaRPr lang="en-US" sz="3500">
              <a:ea typeface="Calibri"/>
              <a:cs typeface="Calibri"/>
            </a:endParaRPr>
          </a:p>
          <a:p>
            <a:r>
              <a:rPr lang="en-US" dirty="0">
                <a:cs typeface="Calibri"/>
              </a:rPr>
              <a:t>Register to be a Flag Bearer – we will send in an email with the link to the registration form</a:t>
            </a:r>
            <a:endParaRPr lang="en-US" dirty="0">
              <a:ea typeface="Calibri"/>
              <a:cs typeface="Calibri"/>
            </a:endParaRPr>
          </a:p>
          <a:p>
            <a:r>
              <a:rPr lang="en-US" dirty="0">
                <a:cs typeface="Calibri"/>
              </a:rPr>
              <a:t>Mark your calendars for March 7 , 2026 (on or around this date) and start planning!</a:t>
            </a:r>
            <a:endParaRPr lang="en-US" dirty="0">
              <a:ea typeface="Calibri"/>
              <a:cs typeface="Calibri"/>
            </a:endParaRPr>
          </a:p>
          <a:p>
            <a:r>
              <a:rPr lang="en-US" dirty="0">
                <a:ea typeface="+mn-lt"/>
                <a:cs typeface="+mn-lt"/>
              </a:rPr>
              <a:t>Questions: reach out to </a:t>
            </a:r>
            <a:r>
              <a:rPr lang="en-US" dirty="0">
                <a:ea typeface="+mn-lt"/>
                <a:cs typeface="+mn-lt"/>
                <a:hlinkClick r:id="rId3"/>
              </a:rPr>
              <a:t>globalnetwork@vitalvoices.org</a:t>
            </a:r>
          </a:p>
          <a:p>
            <a:r>
              <a:rPr lang="en-US" dirty="0">
                <a:ea typeface="Calibri"/>
                <a:cs typeface="Calibri"/>
              </a:rPr>
              <a:t>Penda </a:t>
            </a:r>
            <a:r>
              <a:rPr lang="en-US" dirty="0">
                <a:ea typeface="Calibri"/>
                <a:cs typeface="Calibri"/>
                <a:hlinkClick r:id="rId4"/>
              </a:rPr>
              <a:t>pendas@vitalvoices.org</a:t>
            </a:r>
            <a:endParaRPr lang="en-US" dirty="0">
              <a:ea typeface="Calibri"/>
              <a:cs typeface="Calibri"/>
            </a:endParaRPr>
          </a:p>
          <a:p>
            <a:r>
              <a:rPr lang="en-US" dirty="0">
                <a:ea typeface="Calibri"/>
                <a:cs typeface="Calibri"/>
              </a:rPr>
              <a:t>Leah leahl@vitalvoices.org</a:t>
            </a:r>
          </a:p>
          <a:p>
            <a:endParaRPr lang="en-US">
              <a:ea typeface="Calibri"/>
              <a:cs typeface="Calibri"/>
            </a:endParaRPr>
          </a:p>
        </p:txBody>
      </p:sp>
      <p:pic>
        <p:nvPicPr>
          <p:cNvPr id="8" name="Picture 8" descr="Logo, company name&#10;&#10;Description automatically generated">
            <a:extLst>
              <a:ext uri="{FF2B5EF4-FFF2-40B4-BE49-F238E27FC236}">
                <a16:creationId xmlns:a16="http://schemas.microsoft.com/office/drawing/2014/main" id="{B150CFDE-BE1F-BB58-E9BC-630C20D0BF36}"/>
              </a:ext>
            </a:extLst>
          </p:cNvPr>
          <p:cNvPicPr>
            <a:picLocks noChangeAspect="1"/>
          </p:cNvPicPr>
          <p:nvPr/>
        </p:nvPicPr>
        <p:blipFill>
          <a:blip r:embed="rId5"/>
          <a:stretch>
            <a:fillRect/>
          </a:stretch>
        </p:blipFill>
        <p:spPr>
          <a:xfrm>
            <a:off x="2698596" y="5456082"/>
            <a:ext cx="3483959" cy="1059466"/>
          </a:xfrm>
          <a:prstGeom prst="rect">
            <a:avLst/>
          </a:prstGeom>
        </p:spPr>
      </p:pic>
    </p:spTree>
    <p:extLst>
      <p:ext uri="{BB962C8B-B14F-4D97-AF65-F5344CB8AC3E}">
        <p14:creationId xmlns:p14="http://schemas.microsoft.com/office/powerpoint/2010/main" val="85008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77739-1AC3-303F-4E90-BDA6568DA203}"/>
              </a:ext>
            </a:extLst>
          </p:cNvPr>
          <p:cNvSpPr>
            <a:spLocks noGrp="1"/>
          </p:cNvSpPr>
          <p:nvPr>
            <p:ph type="title"/>
          </p:nvPr>
        </p:nvSpPr>
        <p:spPr/>
        <p:txBody>
          <a:bodyPr/>
          <a:lstStyle/>
          <a:p>
            <a:pPr algn="ctr"/>
            <a:r>
              <a:rPr lang="en-US" b="1">
                <a:latin typeface="Avenir LT 45 Book"/>
              </a:rPr>
              <a:t>Reminders</a:t>
            </a:r>
            <a:endParaRPr lang="en-US" b="1"/>
          </a:p>
        </p:txBody>
      </p:sp>
      <p:sp>
        <p:nvSpPr>
          <p:cNvPr id="3" name="Content Placeholder 2">
            <a:extLst>
              <a:ext uri="{FF2B5EF4-FFF2-40B4-BE49-F238E27FC236}">
                <a16:creationId xmlns:a16="http://schemas.microsoft.com/office/drawing/2014/main" id="{C2F20B73-7515-36DF-AC3E-E282956F7A2F}"/>
              </a:ext>
            </a:extLst>
          </p:cNvPr>
          <p:cNvSpPr>
            <a:spLocks noGrp="1"/>
          </p:cNvSpPr>
          <p:nvPr>
            <p:ph idx="1"/>
          </p:nvPr>
        </p:nvSpPr>
        <p:spPr/>
        <p:txBody>
          <a:bodyPr vert="horz" lIns="91440" tIns="45720" rIns="91440" bIns="45720" rtlCol="0" anchor="t">
            <a:normAutofit/>
          </a:bodyPr>
          <a:lstStyle/>
          <a:p>
            <a:r>
              <a:rPr lang="en-US" dirty="0">
                <a:cs typeface="Calibri"/>
              </a:rPr>
              <a:t>Combining efforts in overlapping cities</a:t>
            </a:r>
          </a:p>
          <a:p>
            <a:r>
              <a:rPr lang="en-US" dirty="0">
                <a:ea typeface="Calibri"/>
                <a:cs typeface="Calibri"/>
              </a:rPr>
              <a:t>Register all of your walks </a:t>
            </a:r>
            <a:endParaRPr lang="en-US" dirty="0">
              <a:cs typeface="Calibri"/>
            </a:endParaRPr>
          </a:p>
          <a:p>
            <a:r>
              <a:rPr lang="en-US" dirty="0">
                <a:cs typeface="Calibri"/>
              </a:rPr>
              <a:t>If doing virtual, be sure to let us know which cities are included</a:t>
            </a:r>
            <a:endParaRPr lang="en-US" dirty="0">
              <a:ea typeface="Calibri"/>
              <a:cs typeface="Calibri"/>
            </a:endParaRPr>
          </a:p>
          <a:p>
            <a:r>
              <a:rPr lang="en-US" dirty="0">
                <a:ea typeface="+mn-lt"/>
                <a:cs typeface="+mn-lt"/>
              </a:rPr>
              <a:t>Please complete the post survey once walks end</a:t>
            </a:r>
          </a:p>
          <a:p>
            <a:pPr marL="0" indent="0">
              <a:buNone/>
            </a:pPr>
            <a:endParaRPr lang="en-US">
              <a:cs typeface="Calibri"/>
            </a:endParaRPr>
          </a:p>
          <a:p>
            <a:pPr marL="0" indent="0">
              <a:buNone/>
            </a:pPr>
            <a:endParaRPr lang="en-US">
              <a:cs typeface="Calibri"/>
            </a:endParaRPr>
          </a:p>
        </p:txBody>
      </p:sp>
    </p:spTree>
    <p:extLst>
      <p:ext uri="{BB962C8B-B14F-4D97-AF65-F5344CB8AC3E}">
        <p14:creationId xmlns:p14="http://schemas.microsoft.com/office/powerpoint/2010/main" val="387477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rgbClr val="23BCB9"/>
                </a:solidFill>
                <a:latin typeface="Avenir 85 Heavy"/>
              </a:rPr>
              <a:t>Questions?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24895"/>
            <a:ext cx="7467600" cy="4982829"/>
          </a:xfrm>
          <a:prstGeom prst="rect">
            <a:avLst/>
          </a:prstGeom>
        </p:spPr>
      </p:pic>
    </p:spTree>
    <p:extLst>
      <p:ext uri="{BB962C8B-B14F-4D97-AF65-F5344CB8AC3E}">
        <p14:creationId xmlns:p14="http://schemas.microsoft.com/office/powerpoint/2010/main" val="1666887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58ABF-B737-7974-4E69-359457EB8F0C}"/>
              </a:ext>
            </a:extLst>
          </p:cNvPr>
          <p:cNvSpPr>
            <a:spLocks noGrp="1"/>
          </p:cNvSpPr>
          <p:nvPr>
            <p:ph type="title"/>
          </p:nvPr>
        </p:nvSpPr>
        <p:spPr/>
        <p:txBody>
          <a:bodyPr/>
          <a:lstStyle/>
          <a:p>
            <a:pPr algn="ctr"/>
            <a:r>
              <a:rPr lang="en-US" b="1">
                <a:latin typeface="Avenir LT 45 Book"/>
              </a:rPr>
              <a:t>Introductions</a:t>
            </a:r>
            <a:endParaRPr lang="en-US" b="1"/>
          </a:p>
        </p:txBody>
      </p:sp>
      <p:sp>
        <p:nvSpPr>
          <p:cNvPr id="6" name="TextBox 5">
            <a:extLst>
              <a:ext uri="{FF2B5EF4-FFF2-40B4-BE49-F238E27FC236}">
                <a16:creationId xmlns:a16="http://schemas.microsoft.com/office/drawing/2014/main" id="{5636EB5B-E8A9-7BF3-8122-831AFCFAE19D}"/>
              </a:ext>
            </a:extLst>
          </p:cNvPr>
          <p:cNvSpPr txBox="1"/>
          <p:nvPr/>
        </p:nvSpPr>
        <p:spPr>
          <a:xfrm>
            <a:off x="1080197" y="4492599"/>
            <a:ext cx="288037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Verdana Pro"/>
              </a:rPr>
              <a:t>Penda Sarr</a:t>
            </a:r>
          </a:p>
          <a:p>
            <a:pPr algn="ctr"/>
            <a:r>
              <a:rPr lang="en-US">
                <a:latin typeface="Verdana Pro"/>
              </a:rPr>
              <a:t>Program Manager, Global Network</a:t>
            </a:r>
          </a:p>
        </p:txBody>
      </p:sp>
      <p:sp>
        <p:nvSpPr>
          <p:cNvPr id="3" name="TextBox 2">
            <a:extLst>
              <a:ext uri="{FF2B5EF4-FFF2-40B4-BE49-F238E27FC236}">
                <a16:creationId xmlns:a16="http://schemas.microsoft.com/office/drawing/2014/main" id="{4DF2BE6D-F69E-6BFF-1AA8-988770ECA922}"/>
              </a:ext>
            </a:extLst>
          </p:cNvPr>
          <p:cNvSpPr txBox="1"/>
          <p:nvPr/>
        </p:nvSpPr>
        <p:spPr>
          <a:xfrm>
            <a:off x="5405571" y="4495134"/>
            <a:ext cx="265221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Verdana Pro"/>
              </a:rPr>
              <a:t>Leah </a:t>
            </a:r>
            <a:r>
              <a:rPr lang="en-US" err="1">
                <a:latin typeface="Verdana Pro"/>
              </a:rPr>
              <a:t>Lizarondo</a:t>
            </a:r>
            <a:endParaRPr lang="en-US" err="1"/>
          </a:p>
          <a:p>
            <a:pPr algn="ctr"/>
            <a:r>
              <a:rPr lang="en-US">
                <a:latin typeface="Verdana Pro"/>
              </a:rPr>
              <a:t>Vice President, Global Network</a:t>
            </a:r>
          </a:p>
        </p:txBody>
      </p:sp>
      <p:pic>
        <p:nvPicPr>
          <p:cNvPr id="4" name="Picture 3" descr="A person leaning against a wall&#10;&#10;AI-generated content may be incorrect.">
            <a:extLst>
              <a:ext uri="{FF2B5EF4-FFF2-40B4-BE49-F238E27FC236}">
                <a16:creationId xmlns:a16="http://schemas.microsoft.com/office/drawing/2014/main" id="{1023AC60-7EC5-A0A5-36B3-3502E589B5DE}"/>
              </a:ext>
            </a:extLst>
          </p:cNvPr>
          <p:cNvPicPr>
            <a:picLocks noChangeAspect="1"/>
          </p:cNvPicPr>
          <p:nvPr/>
        </p:nvPicPr>
        <p:blipFill>
          <a:blip r:embed="rId2"/>
          <a:srcRect l="7960" r="7960"/>
          <a:stretch/>
        </p:blipFill>
        <p:spPr>
          <a:xfrm>
            <a:off x="1082672" y="1721459"/>
            <a:ext cx="2141660" cy="2547179"/>
          </a:xfrm>
          <a:prstGeom prst="rect">
            <a:avLst/>
          </a:prstGeom>
        </p:spPr>
      </p:pic>
      <p:pic>
        <p:nvPicPr>
          <p:cNvPr id="9" name="Picture 8" descr="Leah Lizarondo">
            <a:extLst>
              <a:ext uri="{FF2B5EF4-FFF2-40B4-BE49-F238E27FC236}">
                <a16:creationId xmlns:a16="http://schemas.microsoft.com/office/drawing/2014/main" id="{9D28DF04-10F8-0C0F-1A1B-1683852526A4}"/>
              </a:ext>
            </a:extLst>
          </p:cNvPr>
          <p:cNvPicPr>
            <a:picLocks noChangeAspect="1"/>
          </p:cNvPicPr>
          <p:nvPr/>
        </p:nvPicPr>
        <p:blipFill>
          <a:blip r:embed="rId3"/>
          <a:srcRect l="6587" r="7480" b="-1259"/>
          <a:stretch/>
        </p:blipFill>
        <p:spPr>
          <a:xfrm>
            <a:off x="5671471" y="1733810"/>
            <a:ext cx="2120016" cy="2537259"/>
          </a:xfrm>
          <a:prstGeom prst="rect">
            <a:avLst/>
          </a:prstGeom>
        </p:spPr>
      </p:pic>
    </p:spTree>
    <p:extLst>
      <p:ext uri="{BB962C8B-B14F-4D97-AF65-F5344CB8AC3E}">
        <p14:creationId xmlns:p14="http://schemas.microsoft.com/office/powerpoint/2010/main" val="2149013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b="1">
                <a:solidFill>
                  <a:srgbClr val="23BCB9"/>
                </a:solidFill>
                <a:latin typeface="Avenir 85 Heavy"/>
              </a:rPr>
              <a:t>Agenda</a:t>
            </a:r>
          </a:p>
        </p:txBody>
      </p:sp>
      <p:sp>
        <p:nvSpPr>
          <p:cNvPr id="8" name="Content Placeholder 7"/>
          <p:cNvSpPr>
            <a:spLocks noGrp="1"/>
          </p:cNvSpPr>
          <p:nvPr>
            <p:ph idx="1"/>
          </p:nvPr>
        </p:nvSpPr>
        <p:spPr>
          <a:xfrm>
            <a:off x="457200" y="1676400"/>
            <a:ext cx="4267200" cy="4221163"/>
          </a:xfrm>
        </p:spPr>
        <p:txBody>
          <a:bodyPr vert="horz" lIns="91440" tIns="45720" rIns="91440" bIns="45720" rtlCol="0" anchor="t">
            <a:normAutofit fontScale="92500" lnSpcReduction="10000"/>
          </a:bodyPr>
          <a:lstStyle/>
          <a:p>
            <a:pPr marL="0" indent="0">
              <a:buNone/>
            </a:pPr>
            <a:r>
              <a:rPr lang="en-US" sz="2400" dirty="0">
                <a:solidFill>
                  <a:srgbClr val="1E1E19"/>
                </a:solidFill>
                <a:latin typeface="Verdana"/>
                <a:ea typeface="Verdana"/>
                <a:cs typeface="Verdana" panose="020B0604030504040204" pitchFamily="34" charset="0"/>
              </a:rPr>
              <a:t>Overview of the GMWs</a:t>
            </a:r>
            <a:endParaRPr lang="en-US">
              <a:ea typeface="Calibri"/>
              <a:cs typeface="Calibri"/>
            </a:endParaRPr>
          </a:p>
          <a:p>
            <a:r>
              <a:rPr lang="en-US" sz="2400" dirty="0">
                <a:solidFill>
                  <a:srgbClr val="1E1E19"/>
                </a:solidFill>
                <a:latin typeface="Verdana"/>
                <a:ea typeface="Verdana"/>
                <a:cs typeface="Verdana" panose="020B0604030504040204" pitchFamily="34" charset="0"/>
              </a:rPr>
              <a:t>History of the Mentoring Walks</a:t>
            </a:r>
          </a:p>
          <a:p>
            <a:r>
              <a:rPr lang="en-US" sz="2400" dirty="0">
                <a:solidFill>
                  <a:srgbClr val="1E1E19"/>
                </a:solidFill>
                <a:latin typeface="Verdana"/>
                <a:ea typeface="Verdana"/>
                <a:cs typeface="Verdana" panose="020B0604030504040204" pitchFamily="34" charset="0"/>
              </a:rPr>
              <a:t>Why Mentoring Walks</a:t>
            </a:r>
          </a:p>
          <a:p>
            <a:r>
              <a:rPr lang="en-US" sz="2400" dirty="0">
                <a:solidFill>
                  <a:srgbClr val="1E1E19"/>
                </a:solidFill>
                <a:latin typeface="Verdana"/>
                <a:ea typeface="Verdana"/>
                <a:cs typeface="Verdana" panose="020B0604030504040204" pitchFamily="34" charset="0"/>
              </a:rPr>
              <a:t>Flag Bearer Toolkit</a:t>
            </a:r>
          </a:p>
          <a:p>
            <a:r>
              <a:rPr lang="en-US" sz="2400" dirty="0">
                <a:solidFill>
                  <a:srgbClr val="1E1E19"/>
                </a:solidFill>
                <a:latin typeface="Verdana"/>
                <a:ea typeface="Verdana"/>
                <a:cs typeface="Verdana" panose="020B0604030504040204" pitchFamily="34" charset="0"/>
              </a:rPr>
              <a:t>Event Components</a:t>
            </a:r>
          </a:p>
          <a:p>
            <a:r>
              <a:rPr lang="en-US" sz="2400" dirty="0">
                <a:solidFill>
                  <a:srgbClr val="1E1E19"/>
                </a:solidFill>
                <a:latin typeface="Verdana"/>
                <a:ea typeface="Verdana"/>
                <a:cs typeface="Verdana" panose="020B0604030504040204" pitchFamily="34" charset="0"/>
              </a:rPr>
              <a:t>New this year! Record your miles</a:t>
            </a:r>
          </a:p>
          <a:p>
            <a:r>
              <a:rPr lang="en-US" sz="2400" dirty="0">
                <a:solidFill>
                  <a:srgbClr val="1E1E19"/>
                </a:solidFill>
                <a:latin typeface="Verdana"/>
                <a:ea typeface="Verdana"/>
                <a:cs typeface="Verdana" panose="020B0604030504040204" pitchFamily="34" charset="0"/>
              </a:rPr>
              <a:t>Next Steps</a:t>
            </a:r>
          </a:p>
          <a:p>
            <a:r>
              <a:rPr lang="en-US" sz="2400" dirty="0">
                <a:solidFill>
                  <a:srgbClr val="1E1E19"/>
                </a:solidFill>
                <a:latin typeface="Verdana"/>
                <a:ea typeface="Verdana"/>
                <a:cs typeface="Verdana" panose="020B0604030504040204" pitchFamily="34" charset="0"/>
              </a:rPr>
              <a:t>Reminders</a:t>
            </a:r>
          </a:p>
          <a:p>
            <a:r>
              <a:rPr lang="en-US" sz="2400" dirty="0">
                <a:solidFill>
                  <a:srgbClr val="1E1E19"/>
                </a:solidFill>
                <a:latin typeface="Verdana"/>
                <a:ea typeface="Verdana"/>
                <a:cs typeface="Verdana" panose="020B0604030504040204" pitchFamily="34" charset="0"/>
              </a:rPr>
              <a:t>Q&amp;A</a:t>
            </a:r>
          </a:p>
          <a:p>
            <a:pPr marL="0" indent="0">
              <a:buNone/>
            </a:pPr>
            <a:endParaRPr lang="en-US" sz="2400">
              <a:solidFill>
                <a:srgbClr val="1E1E19"/>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a:solidFill>
                <a:srgbClr val="1E1E19"/>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A group of people posing for a photo&#10;&#10;Description automatically generated">
            <a:extLst>
              <a:ext uri="{FF2B5EF4-FFF2-40B4-BE49-F238E27FC236}">
                <a16:creationId xmlns:a16="http://schemas.microsoft.com/office/drawing/2014/main" id="{2A4AD738-B652-7FD6-0E16-18820B2EBC32}"/>
              </a:ext>
            </a:extLst>
          </p:cNvPr>
          <p:cNvPicPr>
            <a:picLocks noChangeAspect="1"/>
          </p:cNvPicPr>
          <p:nvPr/>
        </p:nvPicPr>
        <p:blipFill>
          <a:blip r:embed="rId3"/>
          <a:stretch>
            <a:fillRect/>
          </a:stretch>
        </p:blipFill>
        <p:spPr>
          <a:xfrm>
            <a:off x="5105535" y="1247771"/>
            <a:ext cx="3571875" cy="2381250"/>
          </a:xfrm>
          <a:prstGeom prst="rect">
            <a:avLst/>
          </a:prstGeom>
        </p:spPr>
      </p:pic>
      <p:pic>
        <p:nvPicPr>
          <p:cNvPr id="5" name="Picture 4" descr="A group of women in red shirts&#10;&#10;Description automatically generated">
            <a:extLst>
              <a:ext uri="{FF2B5EF4-FFF2-40B4-BE49-F238E27FC236}">
                <a16:creationId xmlns:a16="http://schemas.microsoft.com/office/drawing/2014/main" id="{809328B6-E3D9-E1F5-A4D3-63FF6B0FB667}"/>
              </a:ext>
            </a:extLst>
          </p:cNvPr>
          <p:cNvPicPr>
            <a:picLocks noChangeAspect="1"/>
          </p:cNvPicPr>
          <p:nvPr/>
        </p:nvPicPr>
        <p:blipFill>
          <a:blip r:embed="rId4"/>
          <a:stretch>
            <a:fillRect/>
          </a:stretch>
        </p:blipFill>
        <p:spPr>
          <a:xfrm>
            <a:off x="5110065" y="3781164"/>
            <a:ext cx="3569918" cy="28270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Communications\MULTIMEDIA\IMAGES\2014\MentoringWalks2014\SFMW Photos\Web-Size\Reeves_20140308_ 442.JPG"/>
          <p:cNvPicPr>
            <a:picLocks noChangeAspect="1" noChangeArrowheads="1"/>
          </p:cNvPicPr>
          <p:nvPr/>
        </p:nvPicPr>
        <p:blipFill>
          <a:blip r:embed="rId3" cstate="print"/>
          <a:srcRect/>
          <a:stretch>
            <a:fillRect/>
          </a:stretch>
        </p:blipFill>
        <p:spPr bwMode="auto">
          <a:xfrm>
            <a:off x="4190813" y="3505199"/>
            <a:ext cx="4494748" cy="2997109"/>
          </a:xfrm>
          <a:prstGeom prst="rect">
            <a:avLst/>
          </a:prstGeom>
          <a:noFill/>
        </p:spPr>
      </p:pic>
      <p:pic>
        <p:nvPicPr>
          <p:cNvPr id="1026" name="Picture 2" descr="Image result for gerry laybourne vital voices"/>
          <p:cNvPicPr>
            <a:picLocks noChangeAspect="1" noChangeArrowheads="1"/>
          </p:cNvPicPr>
          <p:nvPr/>
        </p:nvPicPr>
        <p:blipFill rotWithShape="1">
          <a:blip r:embed="rId4">
            <a:extLst>
              <a:ext uri="{28A0092B-C50C-407E-A947-70E740481C1C}">
                <a14:useLocalDpi xmlns:a14="http://schemas.microsoft.com/office/drawing/2010/main" val="0"/>
              </a:ext>
            </a:extLst>
          </a:blip>
          <a:srcRect l="14861"/>
          <a:stretch/>
        </p:blipFill>
        <p:spPr bwMode="auto">
          <a:xfrm>
            <a:off x="381000" y="304800"/>
            <a:ext cx="3657600" cy="29061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66487" y="1371600"/>
            <a:ext cx="4343400" cy="954107"/>
          </a:xfrm>
          <a:prstGeom prst="rect">
            <a:avLst/>
          </a:prstGeom>
          <a:noFill/>
        </p:spPr>
        <p:txBody>
          <a:bodyPr wrap="square" lIns="91440" tIns="45720" rIns="91440" bIns="45720" rtlCol="0" anchor="t">
            <a:spAutoFit/>
          </a:bodyPr>
          <a:lstStyle/>
          <a:p>
            <a:pPr algn="ctr"/>
            <a:r>
              <a:rPr lang="en-US" sz="2800" b="1">
                <a:solidFill>
                  <a:srgbClr val="23BCB9"/>
                </a:solidFill>
                <a:latin typeface="Avenir 85 Heavy"/>
              </a:rPr>
              <a:t>History of the Global Mentoring Walks</a:t>
            </a:r>
          </a:p>
        </p:txBody>
      </p:sp>
    </p:spTree>
    <p:extLst>
      <p:ext uri="{BB962C8B-B14F-4D97-AF65-F5344CB8AC3E}">
        <p14:creationId xmlns:p14="http://schemas.microsoft.com/office/powerpoint/2010/main" val="3316014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world with orange pins&#10;&#10;AI-generated content may be incorrect.">
            <a:extLst>
              <a:ext uri="{FF2B5EF4-FFF2-40B4-BE49-F238E27FC236}">
                <a16:creationId xmlns:a16="http://schemas.microsoft.com/office/drawing/2014/main" id="{EF4C75C1-21A5-E444-BC36-182D864EFC07}"/>
              </a:ext>
            </a:extLst>
          </p:cNvPr>
          <p:cNvPicPr>
            <a:picLocks noChangeAspect="1"/>
          </p:cNvPicPr>
          <p:nvPr/>
        </p:nvPicPr>
        <p:blipFill>
          <a:blip r:embed="rId3"/>
          <a:stretch>
            <a:fillRect/>
          </a:stretch>
        </p:blipFill>
        <p:spPr>
          <a:xfrm>
            <a:off x="1167147" y="1306870"/>
            <a:ext cx="6799267" cy="4892024"/>
          </a:xfrm>
          <a:prstGeom prst="rect">
            <a:avLst/>
          </a:prstGeom>
        </p:spPr>
      </p:pic>
      <p:sp>
        <p:nvSpPr>
          <p:cNvPr id="2" name="Title 1"/>
          <p:cNvSpPr>
            <a:spLocks noGrp="1"/>
          </p:cNvSpPr>
          <p:nvPr>
            <p:ph type="title"/>
          </p:nvPr>
        </p:nvSpPr>
        <p:spPr>
          <a:xfrm>
            <a:off x="457200" y="155161"/>
            <a:ext cx="8229600" cy="1143000"/>
          </a:xfrm>
        </p:spPr>
        <p:txBody>
          <a:bodyPr/>
          <a:lstStyle/>
          <a:p>
            <a:pPr algn="ctr"/>
            <a:r>
              <a:rPr lang="en-US" b="1">
                <a:latin typeface="Avenir 85 Heavy"/>
              </a:rPr>
              <a:t>2025 Global Mentoring Walks</a:t>
            </a:r>
          </a:p>
        </p:txBody>
      </p:sp>
      <p:sp>
        <p:nvSpPr>
          <p:cNvPr id="3" name="Content Placeholder 2"/>
          <p:cNvSpPr>
            <a:spLocks noGrp="1"/>
          </p:cNvSpPr>
          <p:nvPr>
            <p:ph idx="1"/>
          </p:nvPr>
        </p:nvSpPr>
        <p:spPr>
          <a:xfrm>
            <a:off x="458252" y="2338720"/>
            <a:ext cx="8208724" cy="2171692"/>
          </a:xfrm>
        </p:spPr>
        <p:txBody>
          <a:bodyPr vert="horz" lIns="91440" tIns="45720" rIns="91440" bIns="45720" rtlCol="0" anchor="t">
            <a:normAutofit fontScale="47500" lnSpcReduction="20000"/>
          </a:bodyPr>
          <a:lstStyle/>
          <a:p>
            <a:pPr marL="0" indent="0" algn="ctr">
              <a:lnSpc>
                <a:spcPct val="150000"/>
              </a:lnSpc>
              <a:buNone/>
            </a:pPr>
            <a:r>
              <a:rPr lang="en-US" sz="6700" b="1">
                <a:solidFill>
                  <a:srgbClr val="000000"/>
                </a:solidFill>
                <a:latin typeface="Verdana"/>
                <a:ea typeface="Verdana"/>
                <a:cs typeface="Verdana" panose="020B0604030504040204" pitchFamily="34" charset="0"/>
              </a:rPr>
              <a:t>136 Walks  </a:t>
            </a:r>
            <a:endParaRPr lang="en-US" sz="6700" b="1">
              <a:solidFill>
                <a:srgbClr val="000000"/>
              </a:solidFill>
              <a:latin typeface="Verdana"/>
              <a:ea typeface="Verdana"/>
              <a:cs typeface="Calibri"/>
            </a:endParaRPr>
          </a:p>
          <a:p>
            <a:pPr marL="0" indent="0" algn="ctr">
              <a:lnSpc>
                <a:spcPct val="150000"/>
              </a:lnSpc>
              <a:buNone/>
            </a:pPr>
            <a:r>
              <a:rPr lang="en-US" sz="6300" b="1">
                <a:latin typeface="Verdana"/>
                <a:ea typeface="Verdana"/>
                <a:cs typeface="Verdana" panose="020B0604030504040204" pitchFamily="34" charset="0"/>
              </a:rPr>
              <a:t>37 Countries</a:t>
            </a:r>
          </a:p>
          <a:p>
            <a:pPr marL="0" indent="0" algn="ctr">
              <a:lnSpc>
                <a:spcPct val="150000"/>
              </a:lnSpc>
              <a:buNone/>
            </a:pPr>
            <a:r>
              <a:rPr lang="en-US" sz="6300" b="1">
                <a:latin typeface="Verdana"/>
                <a:ea typeface="Verdana"/>
              </a:rPr>
              <a:t>11,780 Attendees</a:t>
            </a:r>
          </a:p>
          <a:p>
            <a:endParaRPr lang="en-US">
              <a:cs typeface="Calibri"/>
            </a:endParaRPr>
          </a:p>
        </p:txBody>
      </p:sp>
    </p:spTree>
    <p:extLst>
      <p:ext uri="{BB962C8B-B14F-4D97-AF65-F5344CB8AC3E}">
        <p14:creationId xmlns:p14="http://schemas.microsoft.com/office/powerpoint/2010/main" val="3343213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CE478-E04D-2760-8763-51D95A5A2B07}"/>
              </a:ext>
            </a:extLst>
          </p:cNvPr>
          <p:cNvSpPr>
            <a:spLocks noGrp="1"/>
          </p:cNvSpPr>
          <p:nvPr>
            <p:ph type="title"/>
          </p:nvPr>
        </p:nvSpPr>
        <p:spPr>
          <a:xfrm>
            <a:off x="457200" y="274638"/>
            <a:ext cx="8229600" cy="1143000"/>
          </a:xfrm>
        </p:spPr>
        <p:txBody>
          <a:bodyPr anchor="ctr">
            <a:normAutofit/>
          </a:bodyPr>
          <a:lstStyle/>
          <a:p>
            <a:r>
              <a:rPr lang="en-US" b="1">
                <a:latin typeface="Avenir LT 45 Book"/>
              </a:rPr>
              <a:t>2008-2025 Stats</a:t>
            </a:r>
          </a:p>
        </p:txBody>
      </p:sp>
      <p:pic>
        <p:nvPicPr>
          <p:cNvPr id="5" name="Picture 4" descr="A group of women holding a banner&#10;&#10;Description automatically generated">
            <a:extLst>
              <a:ext uri="{FF2B5EF4-FFF2-40B4-BE49-F238E27FC236}">
                <a16:creationId xmlns:a16="http://schemas.microsoft.com/office/drawing/2014/main" id="{2E51B869-68B7-9A4D-C6FC-57CE687F44E0}"/>
              </a:ext>
            </a:extLst>
          </p:cNvPr>
          <p:cNvPicPr>
            <a:picLocks noChangeAspect="1"/>
          </p:cNvPicPr>
          <p:nvPr/>
        </p:nvPicPr>
        <p:blipFill>
          <a:blip r:embed="rId2"/>
          <a:stretch>
            <a:fillRect/>
          </a:stretch>
        </p:blipFill>
        <p:spPr>
          <a:xfrm>
            <a:off x="175364" y="1714170"/>
            <a:ext cx="5543311" cy="3891491"/>
          </a:xfrm>
          <a:prstGeom prst="rect">
            <a:avLst/>
          </a:prstGeom>
          <a:noFill/>
        </p:spPr>
      </p:pic>
      <p:sp>
        <p:nvSpPr>
          <p:cNvPr id="3" name="Content Placeholder 2">
            <a:extLst>
              <a:ext uri="{FF2B5EF4-FFF2-40B4-BE49-F238E27FC236}">
                <a16:creationId xmlns:a16="http://schemas.microsoft.com/office/drawing/2014/main" id="{B36FA172-4105-DF94-BB9D-3574B1790823}"/>
              </a:ext>
            </a:extLst>
          </p:cNvPr>
          <p:cNvSpPr>
            <a:spLocks noGrp="1"/>
          </p:cNvSpPr>
          <p:nvPr>
            <p:ph sz="quarter" idx="4"/>
          </p:nvPr>
        </p:nvSpPr>
        <p:spPr>
          <a:xfrm>
            <a:off x="5848965" y="1853785"/>
            <a:ext cx="4041775" cy="3951288"/>
          </a:xfrm>
        </p:spPr>
        <p:txBody>
          <a:bodyPr vert="horz" lIns="91440" tIns="45720" rIns="91440" bIns="45720" rtlCol="0" anchor="t">
            <a:normAutofit/>
          </a:bodyPr>
          <a:lstStyle/>
          <a:p>
            <a:r>
              <a:rPr lang="en-US" b="1"/>
              <a:t>60 countries </a:t>
            </a:r>
            <a:endParaRPr lang="en-US"/>
          </a:p>
          <a:p>
            <a:r>
              <a:rPr lang="en-US" b="1"/>
              <a:t>1,316 walks </a:t>
            </a:r>
            <a:endParaRPr lang="en-US"/>
          </a:p>
          <a:p>
            <a:r>
              <a:rPr lang="en-US" b="1"/>
              <a:t>142,825 participants!</a:t>
            </a:r>
            <a:endParaRPr lang="en-US"/>
          </a:p>
          <a:p>
            <a:endParaRPr lang="en-US" b="1"/>
          </a:p>
          <a:p>
            <a:endParaRPr lang="en-US" b="1"/>
          </a:p>
          <a:p>
            <a:endParaRPr lang="en-US" b="1"/>
          </a:p>
          <a:p>
            <a:endParaRPr lang="en-US"/>
          </a:p>
        </p:txBody>
      </p:sp>
    </p:spTree>
    <p:extLst>
      <p:ext uri="{BB962C8B-B14F-4D97-AF65-F5344CB8AC3E}">
        <p14:creationId xmlns:p14="http://schemas.microsoft.com/office/powerpoint/2010/main" val="31554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9DD4-DD6B-E94B-2428-B3725EEF14D0}"/>
              </a:ext>
            </a:extLst>
          </p:cNvPr>
          <p:cNvSpPr>
            <a:spLocks noGrp="1"/>
          </p:cNvSpPr>
          <p:nvPr>
            <p:ph type="title"/>
          </p:nvPr>
        </p:nvSpPr>
        <p:spPr>
          <a:xfrm>
            <a:off x="457200" y="-230688"/>
            <a:ext cx="8229600" cy="1143000"/>
          </a:xfrm>
        </p:spPr>
        <p:txBody>
          <a:bodyPr/>
          <a:lstStyle/>
          <a:p>
            <a:r>
              <a:rPr lang="en-US" b="1">
                <a:latin typeface="Avenir LT 45 Book"/>
              </a:rPr>
              <a:t>2025 </a:t>
            </a:r>
          </a:p>
        </p:txBody>
      </p:sp>
      <p:pic>
        <p:nvPicPr>
          <p:cNvPr id="6" name="Picture 5" descr="A group of women posing for a photo&#10;&#10;AI-generated content may be incorrect.">
            <a:extLst>
              <a:ext uri="{FF2B5EF4-FFF2-40B4-BE49-F238E27FC236}">
                <a16:creationId xmlns:a16="http://schemas.microsoft.com/office/drawing/2014/main" id="{40EE5D0A-D2EC-6CDE-25BB-60DCF1DD39FE}"/>
              </a:ext>
            </a:extLst>
          </p:cNvPr>
          <p:cNvPicPr>
            <a:picLocks noChangeAspect="1"/>
          </p:cNvPicPr>
          <p:nvPr/>
        </p:nvPicPr>
        <p:blipFill>
          <a:blip r:embed="rId2"/>
          <a:stretch>
            <a:fillRect/>
          </a:stretch>
        </p:blipFill>
        <p:spPr>
          <a:xfrm>
            <a:off x="378651" y="629652"/>
            <a:ext cx="8379994" cy="5586663"/>
          </a:xfrm>
          <a:prstGeom prst="rect">
            <a:avLst/>
          </a:prstGeom>
        </p:spPr>
      </p:pic>
      <p:sp>
        <p:nvSpPr>
          <p:cNvPr id="7" name="TextBox 6">
            <a:extLst>
              <a:ext uri="{FF2B5EF4-FFF2-40B4-BE49-F238E27FC236}">
                <a16:creationId xmlns:a16="http://schemas.microsoft.com/office/drawing/2014/main" id="{C77C2880-4BDB-1CE1-DEC7-A572E6809B25}"/>
              </a:ext>
            </a:extLst>
          </p:cNvPr>
          <p:cNvSpPr txBox="1"/>
          <p:nvPr/>
        </p:nvSpPr>
        <p:spPr>
          <a:xfrm>
            <a:off x="1365116" y="6358385"/>
            <a:ext cx="67640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0000"/>
                </a:solidFill>
                <a:latin typeface="Aptos"/>
              </a:rPr>
              <a:t>THANK YOU ALL for making a difference in your community!!</a:t>
            </a:r>
            <a:endParaRPr lang="en-US" b="1"/>
          </a:p>
        </p:txBody>
      </p:sp>
    </p:spTree>
    <p:extLst>
      <p:ext uri="{BB962C8B-B14F-4D97-AF65-F5344CB8AC3E}">
        <p14:creationId xmlns:p14="http://schemas.microsoft.com/office/powerpoint/2010/main" val="4239834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b="1">
                <a:solidFill>
                  <a:srgbClr val="23BCB9"/>
                </a:solidFill>
                <a:latin typeface="Avenir 85 Heavy"/>
              </a:rPr>
              <a:t>Why Global Mentoring Walks?</a:t>
            </a:r>
          </a:p>
        </p:txBody>
      </p:sp>
      <p:sp>
        <p:nvSpPr>
          <p:cNvPr id="7" name="Content Placeholder 6"/>
          <p:cNvSpPr>
            <a:spLocks noGrp="1"/>
          </p:cNvSpPr>
          <p:nvPr>
            <p:ph idx="1"/>
          </p:nvPr>
        </p:nvSpPr>
        <p:spPr>
          <a:xfrm>
            <a:off x="4419601" y="1469459"/>
            <a:ext cx="4267200" cy="4692196"/>
          </a:xfrm>
        </p:spPr>
        <p:txBody>
          <a:bodyPr vert="horz" lIns="91440" tIns="45720" rIns="91440" bIns="45720" rtlCol="0" anchor="t">
            <a:normAutofit fontScale="70000" lnSpcReduction="20000"/>
          </a:bodyPr>
          <a:lstStyle/>
          <a:p>
            <a:pPr>
              <a:lnSpc>
                <a:spcPct val="150000"/>
              </a:lnSpc>
            </a:pPr>
            <a:r>
              <a:rPr lang="en-US" sz="2800" dirty="0">
                <a:latin typeface="Verdana"/>
                <a:ea typeface="Verdana"/>
                <a:cs typeface="Verdana" panose="020B0604030504040204" pitchFamily="34" charset="0"/>
              </a:rPr>
              <a:t>Brings together Vital Voices Global Leadership Network</a:t>
            </a:r>
            <a:endParaRPr lang="en-US" dirty="0"/>
          </a:p>
          <a:p>
            <a:pPr>
              <a:lnSpc>
                <a:spcPct val="150000"/>
              </a:lnSpc>
            </a:pPr>
            <a:r>
              <a:rPr lang="en-US" sz="2800" dirty="0">
                <a:latin typeface="Verdana"/>
                <a:ea typeface="Verdana"/>
                <a:cs typeface="Verdana" panose="020B0604030504040204" pitchFamily="34" charset="0"/>
              </a:rPr>
              <a:t>This is OUR Collective Action for women's leadership!</a:t>
            </a:r>
            <a:endParaRPr lang="en-US" dirty="0"/>
          </a:p>
          <a:p>
            <a:pPr>
              <a:lnSpc>
                <a:spcPct val="150000"/>
              </a:lnSpc>
            </a:pPr>
            <a:r>
              <a:rPr lang="en-US" sz="2800" dirty="0">
                <a:latin typeface="Verdana"/>
                <a:ea typeface="Verdana"/>
                <a:cs typeface="Verdana" panose="020B0604030504040204" pitchFamily="34" charset="0"/>
              </a:rPr>
              <a:t>Highlight the importance of women’s leadership</a:t>
            </a:r>
          </a:p>
          <a:p>
            <a:pPr>
              <a:lnSpc>
                <a:spcPct val="150000"/>
              </a:lnSpc>
            </a:pPr>
            <a:r>
              <a:rPr lang="en-US" sz="2800" dirty="0">
                <a:latin typeface="Verdana"/>
                <a:ea typeface="Verdana"/>
                <a:cs typeface="Verdana" panose="020B0604030504040204" pitchFamily="34" charset="0"/>
              </a:rPr>
              <a:t>Accelerate the impact of women leaders through mentoring and community</a:t>
            </a:r>
          </a:p>
          <a:p>
            <a:pPr>
              <a:lnSpc>
                <a:spcPct val="150000"/>
              </a:lnSpc>
            </a:pPr>
            <a:r>
              <a:rPr lang="en-US" sz="2800" dirty="0">
                <a:latin typeface="Verdana"/>
                <a:ea typeface="Verdana"/>
                <a:cs typeface="Verdana" panose="020B0604030504040204" pitchFamily="34" charset="0"/>
              </a:rPr>
              <a:t>Pay it forward</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5000" r="23913"/>
          <a:stretch/>
        </p:blipFill>
        <p:spPr>
          <a:xfrm>
            <a:off x="685800" y="1505745"/>
            <a:ext cx="3581400" cy="467593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66C8F-8D1B-BE3B-703C-57B9C05238A2}"/>
              </a:ext>
            </a:extLst>
          </p:cNvPr>
          <p:cNvSpPr>
            <a:spLocks noGrp="1"/>
          </p:cNvSpPr>
          <p:nvPr>
            <p:ph type="title"/>
          </p:nvPr>
        </p:nvSpPr>
        <p:spPr/>
        <p:txBody>
          <a:bodyPr/>
          <a:lstStyle/>
          <a:p>
            <a:pPr algn="ctr"/>
            <a:r>
              <a:rPr lang="en-US" b="1">
                <a:latin typeface="Avenir LT 45 Book"/>
              </a:rPr>
              <a:t>2026 Theme</a:t>
            </a:r>
            <a:endParaRPr lang="en-US" b="1"/>
          </a:p>
        </p:txBody>
      </p:sp>
      <p:sp>
        <p:nvSpPr>
          <p:cNvPr id="3" name="Content Placeholder 2">
            <a:extLst>
              <a:ext uri="{FF2B5EF4-FFF2-40B4-BE49-F238E27FC236}">
                <a16:creationId xmlns:a16="http://schemas.microsoft.com/office/drawing/2014/main" id="{72B0A286-0AF9-5FDD-B9CC-79BB3828B1B0}"/>
              </a:ext>
            </a:extLst>
          </p:cNvPr>
          <p:cNvSpPr>
            <a:spLocks noGrp="1"/>
          </p:cNvSpPr>
          <p:nvPr>
            <p:ph idx="1"/>
          </p:nvPr>
        </p:nvSpPr>
        <p:spPr>
          <a:xfrm>
            <a:off x="457200" y="472594"/>
            <a:ext cx="8229600" cy="4221163"/>
          </a:xfrm>
        </p:spPr>
        <p:txBody>
          <a:bodyPr vert="horz" lIns="91440" tIns="45720" rIns="91440" bIns="45720" rtlCol="0" anchor="t">
            <a:normAutofit/>
          </a:bodyPr>
          <a:lstStyle/>
          <a:p>
            <a:pPr marL="0" indent="0" algn="ctr">
              <a:buNone/>
            </a:pPr>
            <a:endParaRPr lang="en-US" sz="6000" i="1">
              <a:ea typeface="Calibri"/>
              <a:cs typeface="Calibri"/>
            </a:endParaRPr>
          </a:p>
          <a:p>
            <a:pPr marL="0" indent="0" algn="ctr">
              <a:buNone/>
            </a:pPr>
            <a:r>
              <a:rPr lang="en-US" sz="6000" b="1" i="1">
                <a:ea typeface="Calibri"/>
                <a:cs typeface="Calibri"/>
              </a:rPr>
              <a:t>Your Leadership Journey</a:t>
            </a:r>
          </a:p>
        </p:txBody>
      </p:sp>
      <p:sp>
        <p:nvSpPr>
          <p:cNvPr id="4" name="TextBox 3">
            <a:extLst>
              <a:ext uri="{FF2B5EF4-FFF2-40B4-BE49-F238E27FC236}">
                <a16:creationId xmlns:a16="http://schemas.microsoft.com/office/drawing/2014/main" id="{4A7E94BF-44A8-E807-5DF6-D781B4AF9172}"/>
              </a:ext>
            </a:extLst>
          </p:cNvPr>
          <p:cNvSpPr txBox="1"/>
          <p:nvPr/>
        </p:nvSpPr>
        <p:spPr>
          <a:xfrm>
            <a:off x="590812" y="2585326"/>
            <a:ext cx="79623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ptos"/>
                <a:ea typeface="Calibri"/>
                <a:cs typeface="Arial"/>
              </a:rPr>
              <a:t>Reflect on  your path: the ideas you  are nurturing, the risks you have taken, the force you are becoming, and the ways you are  already lifting others</a:t>
            </a:r>
            <a:endParaRPr lang="en-US"/>
          </a:p>
        </p:txBody>
      </p:sp>
      <p:pic>
        <p:nvPicPr>
          <p:cNvPr id="5" name="Picture 4" descr="Two women wearing red shirts&#10;&#10;Description automatically generated">
            <a:extLst>
              <a:ext uri="{FF2B5EF4-FFF2-40B4-BE49-F238E27FC236}">
                <a16:creationId xmlns:a16="http://schemas.microsoft.com/office/drawing/2014/main" id="{1BF6FD58-6202-AEB3-6766-648465D32366}"/>
              </a:ext>
            </a:extLst>
          </p:cNvPr>
          <p:cNvPicPr>
            <a:picLocks noChangeAspect="1"/>
          </p:cNvPicPr>
          <p:nvPr/>
        </p:nvPicPr>
        <p:blipFill>
          <a:blip r:embed="rId2"/>
          <a:stretch>
            <a:fillRect/>
          </a:stretch>
        </p:blipFill>
        <p:spPr>
          <a:xfrm>
            <a:off x="2175660" y="3204550"/>
            <a:ext cx="4466117" cy="3380045"/>
          </a:xfrm>
          <a:prstGeom prst="rect">
            <a:avLst/>
          </a:prstGeom>
        </p:spPr>
      </p:pic>
    </p:spTree>
    <p:extLst>
      <p:ext uri="{BB962C8B-B14F-4D97-AF65-F5344CB8AC3E}">
        <p14:creationId xmlns:p14="http://schemas.microsoft.com/office/powerpoint/2010/main" val="15240717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8341960|-3468525|-2064878|-9539986|Markido&quot;,&quot;Id&quot;:&quot;58ff4a473743341150455b59&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Vital Voices">
  <a:themeElements>
    <a:clrScheme name="Vital Voices">
      <a:dk1>
        <a:srgbClr val="1E1E19"/>
      </a:dk1>
      <a:lt1>
        <a:sysClr val="window" lastClr="FFFFFF"/>
      </a:lt1>
      <a:dk2>
        <a:srgbClr val="3F3C3A"/>
      </a:dk2>
      <a:lt2>
        <a:srgbClr val="DADCCA"/>
      </a:lt2>
      <a:accent1>
        <a:srgbClr val="CD3737"/>
      </a:accent1>
      <a:accent2>
        <a:srgbClr val="960508"/>
      </a:accent2>
      <a:accent3>
        <a:srgbClr val="827D73"/>
      </a:accent3>
      <a:accent4>
        <a:srgbClr val="78C8B9"/>
      </a:accent4>
      <a:accent5>
        <a:srgbClr val="87CDC3"/>
      </a:accent5>
      <a:accent6>
        <a:srgbClr val="5CAAA8"/>
      </a:accent6>
      <a:hlink>
        <a:srgbClr val="3F3C3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63363447D3214099757B4751E7C154" ma:contentTypeVersion="26" ma:contentTypeDescription="Create a new document." ma:contentTypeScope="" ma:versionID="9d36af88627afbb7d128e1996479ea9d">
  <xsd:schema xmlns:xsd="http://www.w3.org/2001/XMLSchema" xmlns:xs="http://www.w3.org/2001/XMLSchema" xmlns:p="http://schemas.microsoft.com/office/2006/metadata/properties" xmlns:ns1="http://schemas.microsoft.com/sharepoint/v3" xmlns:ns2="ca5e526a-6ea4-4967-b3ca-1ee0b415b933" xmlns:ns3="2f68774f-995c-4683-9561-0023b3886df4" targetNamespace="http://schemas.microsoft.com/office/2006/metadata/properties" ma:root="true" ma:fieldsID="4274de44b7042920b51fc8198d8da6e7" ns1:_="" ns2:_="" ns3:_="">
    <xsd:import namespace="http://schemas.microsoft.com/sharepoint/v3"/>
    <xsd:import namespace="ca5e526a-6ea4-4967-b3ca-1ee0b415b933"/>
    <xsd:import namespace="2f68774f-995c-4683-9561-0023b3886df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FolderContents" minOccurs="0"/>
                <xsd:element ref="ns2:Submitted" minOccurs="0"/>
                <xsd:element ref="ns2:MediaServiceObjectDetectorVersions" minOccurs="0"/>
                <xsd:element ref="ns2:MediaServiceSearchProperties" minOccurs="0"/>
                <xsd:element ref="ns2:Statu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0" nillable="true" ma:displayName="Unified Compliance Policy Properties" ma:hidden="true" ma:internalName="_ip_UnifiedCompliancePolicyProperties">
      <xsd:simpleType>
        <xsd:restriction base="dms:Note"/>
      </xsd:simpleType>
    </xsd:element>
    <xsd:element name="_ip_UnifiedCompliancePolicyUIAction" ma:index="3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5e526a-6ea4-4967-b3ca-1ee0b415b9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63e4f2-e70f-47bc-bc36-bf49773033a0" ma:termSetId="09814cd3-568e-fe90-9814-8d621ff8fb84" ma:anchorId="fba54fb3-c3e1-fe81-a776-ca4b69148c4d" ma:open="true" ma:isKeyword="false">
      <xsd:complexType>
        <xsd:sequence>
          <xsd:element ref="pc:Terms" minOccurs="0" maxOccurs="1"/>
        </xsd:sequence>
      </xsd:complexType>
    </xsd:element>
    <xsd:element name="FolderContents" ma:index="24" nillable="true" ma:displayName="Details" ma:description="&#10;" ma:format="Dropdown" ma:internalName="FolderContents">
      <xsd:simpleType>
        <xsd:restriction base="dms:Note">
          <xsd:maxLength value="255"/>
        </xsd:restriction>
      </xsd:simpleType>
    </xsd:element>
    <xsd:element name="Submitted" ma:index="25" nillable="true" ma:displayName="Submitted" ma:description="Please indicate whether or not the file has been submitted to the application site" ma:format="Dropdown" ma:internalName="Submitted">
      <xsd:simpleType>
        <xsd:union memberTypes="dms:Text">
          <xsd:simpleType>
            <xsd:restriction base="dms:Choice">
              <xsd:enumeration value="Uploaded to SAMS Domestic"/>
              <xsd:enumeration value="Final Program Staff Review"/>
            </xsd:restriction>
          </xsd:simpleType>
        </xsd:unio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Status" ma:index="28" nillable="true" ma:displayName="Status" ma:format="Dropdown" ma:internalName="Status">
      <xsd:simpleType>
        <xsd:restriction base="dms:Choice">
          <xsd:enumeration value="Approved by Comms"/>
        </xsd:restriction>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68774f-995c-4683-9561-0023b3886df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f4ad796-55b3-4390-819e-5453f58e70cd}" ma:internalName="TaxCatchAll" ma:showField="CatchAllData" ma:web="2f68774f-995c-4683-9561-0023b3886d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a5e526a-6ea4-4967-b3ca-1ee0b415b933">
      <Terms xmlns="http://schemas.microsoft.com/office/infopath/2007/PartnerControls"/>
    </lcf76f155ced4ddcb4097134ff3c332f>
    <TaxCatchAll xmlns="2f68774f-995c-4683-9561-0023b3886df4" xsi:nil="true"/>
    <Submitted xmlns="ca5e526a-6ea4-4967-b3ca-1ee0b415b933" xsi:nil="true"/>
    <FolderContents xmlns="ca5e526a-6ea4-4967-b3ca-1ee0b415b933" xsi:nil="true"/>
    <Status xmlns="ca5e526a-6ea4-4967-b3ca-1ee0b415b933"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AA624D-38A1-49C3-B49B-7176C1EEEE81}">
  <ds:schemaRefs>
    <ds:schemaRef ds:uri="2f68774f-995c-4683-9561-0023b3886df4"/>
    <ds:schemaRef ds:uri="ca5e526a-6ea4-4967-b3ca-1ee0b415b9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1F59713-72F4-4A60-8B24-07375B39CF45}">
  <ds:schemaRefs>
    <ds:schemaRef ds:uri="2f68774f-995c-4683-9561-0023b3886df4"/>
    <ds:schemaRef ds:uri="ca5e526a-6ea4-4967-b3ca-1ee0b415b933"/>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9345B3DB-730A-422E-93C0-B573FB6898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 - temp4.25.11</Template>
  <Application>Microsoft Office PowerPoint</Application>
  <PresentationFormat>On-screen Show (4:3)</PresentationFormat>
  <Slides>15</Slides>
  <Notes>11</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Vital Voices</vt:lpstr>
      <vt:lpstr>2026 Kickoff Meeting</vt:lpstr>
      <vt:lpstr>Introductions</vt:lpstr>
      <vt:lpstr>Agenda</vt:lpstr>
      <vt:lpstr>PowerPoint Presentation</vt:lpstr>
      <vt:lpstr>2025 Global Mentoring Walks</vt:lpstr>
      <vt:lpstr>2008-2025 Stats</vt:lpstr>
      <vt:lpstr>2025 </vt:lpstr>
      <vt:lpstr>Why Global Mentoring Walks?</vt:lpstr>
      <vt:lpstr>2026 Theme</vt:lpstr>
      <vt:lpstr>Flag Bearer Toolkit</vt:lpstr>
      <vt:lpstr>Event Components</vt:lpstr>
      <vt:lpstr>NEW THIS YEAR! RECORD YOUR MILES!</vt:lpstr>
      <vt:lpstr>Next Steps </vt:lpstr>
      <vt:lpstr>Reminders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dc:title>
  <dc:creator>Kalen Kropa</dc:creator>
  <cp:revision>37</cp:revision>
  <cp:lastPrinted>2018-11-13T13:41:44Z</cp:lastPrinted>
  <dcterms:created xsi:type="dcterms:W3CDTF">2017-03-06T18:04:33Z</dcterms:created>
  <dcterms:modified xsi:type="dcterms:W3CDTF">2026-01-14T15:28:52Z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0x0101007863363447D3214099757B4751E7C154</vt:lpwstr>
  </property>
  <property fmtid="{D5CDD505-2E9C-101B-9397-08002B2CF9AE}" pid="3" name="Order">
    <vt:r8>11836400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y fmtid="{D5CDD505-2E9C-101B-9397-08002B2CF9AE}" pid="10" name="ComplianceAssetId">
    <vt:lpwstr/>
  </property>
  <property fmtid="{D5CDD505-2E9C-101B-9397-08002B2CF9AE}" pid="11" name="MediaServiceImageTags">
    <vt:lpwstr/>
  </property>
</Properties>
</file>